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69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CC"/>
    <a:srgbClr val="E6FE9E"/>
    <a:srgbClr val="DEEBF7"/>
    <a:srgbClr val="99FFCC"/>
    <a:srgbClr val="D2F1F8"/>
    <a:srgbClr val="CCFF99"/>
    <a:srgbClr val="FFFF99"/>
    <a:srgbClr val="FF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3979" autoAdjust="0"/>
  </p:normalViewPr>
  <p:slideViewPr>
    <p:cSldViewPr>
      <p:cViewPr varScale="1">
        <p:scale>
          <a:sx n="65" d="100"/>
          <a:sy n="65" d="100"/>
        </p:scale>
        <p:origin x="1316" y="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5215D-AE96-46E4-9E74-E43EEF8648CE}" type="datetimeFigureOut">
              <a:rPr lang="hr-HR" smtClean="0"/>
              <a:t>19.10.2025.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F988C-201D-4037-A41B-325189FC6D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8615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63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349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7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58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1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83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3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02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7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2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30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19.10.2025.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6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7" r:id="rId2"/>
    <p:sldLayoutId id="2147484218" r:id="rId3"/>
    <p:sldLayoutId id="2147484219" r:id="rId4"/>
    <p:sldLayoutId id="2147484220" r:id="rId5"/>
    <p:sldLayoutId id="2147484221" r:id="rId6"/>
    <p:sldLayoutId id="2147484222" r:id="rId7"/>
    <p:sldLayoutId id="2147484223" r:id="rId8"/>
    <p:sldLayoutId id="2147484224" r:id="rId9"/>
    <p:sldLayoutId id="2147484225" r:id="rId10"/>
    <p:sldLayoutId id="21474842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045154"/>
            <a:ext cx="7992888" cy="643338"/>
          </a:xfrm>
          <a:solidFill>
            <a:srgbClr val="CCECFF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hr-HR" sz="2800" dirty="0" smtClean="0"/>
              <a:t>BIBLIJSKO - MOLITVENE ZAJEDNICE</a:t>
            </a:r>
            <a:endParaRPr lang="hr-HR" sz="2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67744" y="621437"/>
            <a:ext cx="4248472" cy="4331564"/>
          </a:xfrm>
        </p:spPr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31840" y="5661248"/>
            <a:ext cx="4464496" cy="576064"/>
          </a:xfrm>
          <a:solidFill>
            <a:srgbClr val="CCECFF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hr-HR" sz="2800" b="1" dirty="0" smtClean="0"/>
              <a:t>SVETI PETAR I PAVAO</a:t>
            </a:r>
            <a:endParaRPr lang="hr-HR" sz="2800" b="1" dirty="0"/>
          </a:p>
        </p:txBody>
      </p:sp>
      <p:pic>
        <p:nvPicPr>
          <p:cNvPr id="1026" name="Picture 2" descr="C:\Users\Dell\Desktop\petar i pav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49"/>
            <a:ext cx="439248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3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30559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Uzroci uzbune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naglim razvojem pozitivnih znanosti javlja se drukčiji pogled na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svijet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čovjeka, koji je dio tog stvorenog svijeta.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Ruše se stare „znanstvene“ zasade, koje je tadašnje kršćanstvo ugradilo u svoju teologiju i vjernički pogled na svijet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 onda često izaziva reakcije Crkve, jer se u tadašnjem stilu razmišljanja doima kao nešto heretično, bezbožno.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Nedostajalo je upravo to što Sabor naglašava: prepoznavanje autonomije ovozemaljskih vrijednosti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Nedostajalo je i nešto drugo.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je dublje prodiranje u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svetopisamske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tekstove, uočavanje književnih vrsta, povijesne kritike tekstova, jasno razlučivanje elemenata nadahnuća u Bibliji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itd. To je onda rađalo sukobom, pucanjem određenih veza, lomovima dotadašnjeg mentaliteta i drugom vrstom straha.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172598"/>
            <a:ext cx="8856984" cy="349676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090474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Bit druge vrste </a:t>
            </a: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straha ( 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preveliko značenje autonomije</a:t>
            </a: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je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bojazni da ne bi preveliko povezivanje ljudskih djelatnosti s religijom zakočilo i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sputalo autonomiju ljudske djelatnosti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ljudi, društva i  znanosti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Taj je strah na neki način i posljedica zahvaćanja religijskog područja u ljudsku djelatnost niječući ili umanjujući autonomiju ovozemaljskih vrijednosti.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porastom i razvojem pozitivnih znanosti raste i težnja za određenom „emancipacijom“, sekularizacijom ovozemaljskih vrijednosti. Izrazi tog procesa su i modernizam i prosvjetiteljstvo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Na društveno-političkom planu dolazi do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laicizacija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država, odvajanja države od Crkve.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03588"/>
            <a:ext cx="4464496" cy="4385853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303588"/>
            <a:ext cx="4464496" cy="440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99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759602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Neispravno shvaćanje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Kako svako ljudsko djelovanje ima i svojih pretjerivanja, tako i u tom „izvlačenju“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ovozemaljskih vrijednosti ispod plašta religije došlo i do neispravnih shvaćanja autonomije ovozemaljskih vrijednosti.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takvog gledanja dolazi ako pokušamo ovozemaljske stvarnosti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vrednovati bez njihova Stvoritelja, </a:t>
            </a: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planova i nakana koje je u njih on upisao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Do toga dolazi ako stvarima pridajemo vrijednosti koje one u sebi nemaju, ako apsolutiziramo bilo koju stvorenu stvar ili vrijednost. Do toga dolazi i ako neispravno shvaćamo čovjekovu autonomiju, kao da je on apsolutni gospodar stvari i da može s njima raspolagati samovoljno kako hoće i želi, ne poštujući Stvoriteljeve nakane.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59" y="2780928"/>
            <a:ext cx="8878237" cy="407707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764924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88640"/>
            <a:ext cx="8928992" cy="21668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taj bi način čovjek zanijekao svoju osnovnu situaciju, a to je da je i sam stvorenje koje je pred svojim Stvoriteljem odgovorno za svoje čine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Stoga se on ovozemaljskim stvarima treba služiti u skladu sa Stvoriteljevim nakanama i vrednovanjima, jer on nije njihov apsolutni gospodar,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već su mu one samo povjerene na upotrebu da se on njima služi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Sve je drugo lažna autonomija, stranputica, lutanje.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taj način čovjek zaboravlja da stvorenje bez Stvoritelja iščezava. Kad je Bog zaboravljen, i stvorenje postaje neshvatljivo. Stoga čovjek prodirući u svijet stvorenja trajno mora otkrivati i Stvoriteljeva vrednovanja.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57437"/>
            <a:ext cx="8928991" cy="4383931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003258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187051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Ali, kao i samo ljudsko biće i čovjekova je djelatnost pokvarena grijehom i nosi na sebi pečat otuđenja i lutanja.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Ljudski napredak, koji u sebi nosi blagodat za čovječanstvo, često je, na žalost, velika napast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ga čovjek upotrijebi za zlo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 se događa kad se poremeti hijerarhija Stvorenih vrednota, kada se ljudski napredak uvuče u sebičnost. Tada se vrednote ljudskog napretka stavljaju u službu egoizma, bilo osobnog, bilo kolektivnog, i služe za uništenje drugoga.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87144"/>
            <a:ext cx="8856984" cy="4682216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689033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1870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posebno imamo pred očima ratna razaranja,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sve veće i veće naoružavanje koje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prijeti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potpunom uništenju čovječanstva. U takvoj situaciji kršćani su pozvani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„da se ne prilagođuju ovom svijetu“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(Rim 12,2), već da jasno, odlučno i djelotvorno posvjedoče vrijednosti novoga Božjeg svijeta, Kraljevstva Božjega, koje po Kristu nastupa u ovom svijetu.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Kršćani su pozvani da riječju i djelom unapređuju poštivanje Stvoriteljevih nakana kad su u pitanju ovozemaljske vrijednosti.</a:t>
            </a:r>
          </a:p>
        </p:txBody>
      </p:sp>
      <p:sp>
        <p:nvSpPr>
          <p:cNvPr id="3" name="AutoShape 2" descr="NAŠ BOG U SLICI - NAŠ BOG U SLICI added a new photo — with..."/>
          <p:cNvSpPr>
            <a:spLocks noChangeAspect="1" noChangeArrowheads="1"/>
          </p:cNvSpPr>
          <p:nvPr/>
        </p:nvSpPr>
        <p:spPr bwMode="auto">
          <a:xfrm>
            <a:off x="155575" y="-1004888"/>
            <a:ext cx="2171700" cy="21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87144"/>
            <a:ext cx="8856984" cy="475422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815782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07504" y="260648"/>
            <a:ext cx="8856984" cy="1477328"/>
          </a:xfrm>
          <a:prstGeom prst="rect">
            <a:avLst/>
          </a:prstGeom>
          <a:solidFill>
            <a:srgbClr val="CCFFFF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Koncept autonomije stvorenog svijeta ima važnu ulogu u dijalogu između Crkve i modernog društva.</a:t>
            </a:r>
          </a:p>
          <a:p>
            <a:r>
              <a:rPr lang="hr-HR" dirty="0" smtClean="0"/>
              <a:t>Priznavanjem legitimnosti znanstvenog istraživanja i sekularnih područja Crkva pokazuje da </a:t>
            </a:r>
            <a:r>
              <a:rPr lang="hr-HR" b="1" dirty="0" smtClean="0"/>
              <a:t>vjera i razum nisu nužno u sukobu</a:t>
            </a:r>
            <a:r>
              <a:rPr lang="hr-HR" dirty="0" smtClean="0"/>
              <a:t>. </a:t>
            </a:r>
            <a:r>
              <a:rPr lang="hr-HR" dirty="0" smtClean="0">
                <a:solidFill>
                  <a:srgbClr val="FF0000"/>
                </a:solidFill>
              </a:rPr>
              <a:t>Umjesto toga, vjeruje se da se prirodni zakoni i ljudska racionalnost nadopunjuju s vjerom u Stvoritelja</a:t>
            </a:r>
            <a:r>
              <a:rPr lang="hr-HR" dirty="0" smtClean="0"/>
              <a:t>. </a:t>
            </a:r>
            <a:endParaRPr lang="hr-HR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37976"/>
            <a:ext cx="8856984" cy="500339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327074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3030701"/>
          </a:xfrm>
          <a:prstGeom prst="rect">
            <a:avLst/>
          </a:prstGeom>
          <a:solidFill>
            <a:srgbClr val="DEEBF7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VRIJEDNOSTI STVORENOGA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povijesti je često dolazilo do nesporazum, a počinjene su i velike nepravde upravo zbog toga što se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nije dovoljno razlikovalo i razlučivalo poslanje Crkve i njezine kompetencije od vrijednosti i autonomije koju one u sebi imaju.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Poslanje crkve mora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poštovati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autonomiju ovozemaljskih vrijednosti i kompetencije koje otuda proizlaze. Jednako tako trebamo u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ovozemaljskim vrijednostima prepoznati i otkrivati Stvoritelja i njegove nakane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Bog je stvorio svijet s unutarnjom stabilnošću i pravilima, dopuštajući mu da se razvija po vlastitim zakonitostima a to uključuje i autonomno ljudsko djelovanje</a:t>
            </a:r>
            <a:r>
              <a:rPr lang="hr-H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708920"/>
            <a:ext cx="8856984" cy="3888432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437609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88640"/>
            <a:ext cx="8856984" cy="2463238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čemu je riječ?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bi problem bio jasniji,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rastumačimo pojmove. </a:t>
            </a: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Riječ je  o ovozemaljskim vrijednostima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znači o svijetu u kojem živimo, koji nas okružuje i kojega smo dio mi sami.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kad je riječ o autonomiji, onda pod time razumijevamo činjenicu da sve stvorene stvari, pa i samo ljudsko društvo, imaju vlastite zakonitosti i vrijednosti koje čovjek postupno otkriva i primjenjuje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 je objektivna datost izvan nas, koja za sebe i u sebi nosi svoju vrijednost. </a:t>
            </a:r>
            <a:b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Dakle Bog je stvorio svijet s unutarnjom stabilnošću i pravilima, dopuštajući mu da se razvija po vlastitim zakonitostima a to uključuje i autonomno ljudsko djelovanje. </a:t>
            </a:r>
            <a:endParaRPr lang="hr-HR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51878"/>
            <a:ext cx="4248472" cy="408949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651878"/>
            <a:ext cx="4608512" cy="408949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292652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251520" y="116632"/>
            <a:ext cx="8784976" cy="3055965"/>
          </a:xfrm>
          <a:prstGeom prst="rect">
            <a:avLst/>
          </a:prstGeom>
          <a:solidFill>
            <a:srgbClr val="E6FE9E">
              <a:alpha val="96078"/>
            </a:srgb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Gledano vjernički to je Stvoriteljevo djelo koje je izraz njegovih nakana i planova kao i njegove volje.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Čitava je  priroda Stvoriteljev veliki hram u kojem ga na svakom koraku susrećemo.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Stoga otkrivati prirodu, njezine zakonitosti, način ponašanja – sve to u isto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vrijeme znači i otkrivati Stvoritelja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njegovu volju i njegove nakane. U tom smislu to je religiozni čin, nešto sveto, lijepo i uzvišeno.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Zato, sve što je stvoreno, u sebi je dobro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 tome nam jasno svjedoči Božja riječ: „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vidje Bog sve što je učinio, i bijaše dobro. Tako bude večer , pa jutro  - dan šesti“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(Post 1,31).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Dakle autonomija nije odvojenost od Boga, već kao dar Božji.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ne negira Boga, nego potvrđuje da se svijet može istraživati i razvijati prema vlastitim zakonitostima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hr-HR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Treba naglasiti da apsolutne autonomije nema, ona bi isključila Stvoritelja. </a:t>
            </a:r>
            <a:endParaRPr lang="hr-HR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172597"/>
            <a:ext cx="8784976" cy="3496763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060564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345492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 ovoga slijede dva zaključka: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Sve stvorene stvari, čitav stvoreni svijet, sve prirodne zakonitosti, čitava egzistencija ima u sebi vrijednost, ima po sebi vrijednost, nosi sa sobom mudrost, dobrotu i veličinu Božju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 tom smislu govorimo o autonomiji ovozemaljskih vrijednosti. Jednako tako to vrijedi i kad je u pitanju sam čovjek, odnosno ljudsko društvo. Ne mislimo ovdje samo na fizikalne, kemijske  ili biološke zakonitosti promjena materije u čovjeku već i na zakonitosti koje otkrivaju psihologija, sociologija, antropologija, gerontologija i dr. Sve su to relativno mlade znanosti i plod su skorašnjih čovjekovih otkrića i proučavanja vlastitog bića i ljudskog društva i nisu bile prisutne još u donedavnom razmišljanju Crkve.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 sva ta otkrića imaju autonomnu vrijednost i odražavaju Stvoriteljevu volju i nakane kad je </a:t>
            </a:r>
            <a:r>
              <a:rPr lang="hr-H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pitanju čovjek i ljudsko društvo.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501008"/>
            <a:ext cx="8928992" cy="316835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60334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36355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samo da stvorene ovozemaljske stvari imaju svoju vlastitu autonomiju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koja proizlazi iz Stvoriteljevih nakana upisanih u njih,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već je i logična posljedica da one nikada ne mogu biti u suprotnosti s bilo kojim ispravnim razmišljanjem o Bogu i to bilo filozofskim, bilo teološkim, bilo vjerničkim.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Jer sve, svaka dobrota, svaka istina koju otkrivamo ima svoje ishodište u Bogu, iz njega izvire i u njega uvire. Stoga se sva ljudska istraživanja, pa i ona teološka, moraju trajno jedna s drugima korigirati i predstavljati jedna za druge negativnu normu ispravnog razmišljanja. Stoga ako psihologija ili sociologija spozna neku zakonitost, to nikako ne može biti u suprotnosti s pravom teologijom ili vjerničkim razmišljanjem o Bogu.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Jednako tako ako teologija otkriva neku stvarnost Božjeg bića, to nikako ne može biti u suprotnosti s pozitivnim znanostima, a niti može nijekati njihovu vlastitu autonomiju.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55926"/>
            <a:ext cx="3888432" cy="324036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212976"/>
            <a:ext cx="4896544" cy="324036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326756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21668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Riječ II. </a:t>
            </a:r>
            <a:r>
              <a:rPr lang="hr-HR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Vaticanskog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koncila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tome govori saborski dokument: „Sve naime stvari već time što su stvorene imaju svoju konzistenciju (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trajnost,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postojanost - </a:t>
            </a:r>
            <a:r>
              <a:rPr lang="hr-HR" b="1" dirty="0" smtClean="0"/>
              <a:t>Sposobnost </a:t>
            </a:r>
            <a:r>
              <a:rPr lang="hr-HR" b="1" dirty="0"/>
              <a:t>ili navika da se uvijek ponašate ili djelujete na isti način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istinu, dobnost, vlastite zakone i ustrojstvo; to čovjek mora poštivati tako da pojedinim znanostima ili umijećima prizna njihove vlastite metode. Stoga se metodičko istraživanje ni u jednoj struci, ako se vrši doista znanstveno i po moralnim načelima, nikada neće stvarno protiviti vjeri,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jer profane i vjerske realnosti imaju izvor u istom Bogu.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3507"/>
            <a:ext cx="8856984" cy="4457861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348772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88640"/>
            <a:ext cx="8928992" cy="18705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Štoviše, onaj koji nastoji ponizno i ustrajno prodrijeti u tajnu stvari, njega, a da toga i nije svjestan, kao da vodi ruka Boga, koji uzdržava sva bića i čini da budu ono što jesu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Neka nam zato bude slobodno požaliti neke stavove, kojih je nekada bilo i među samim kršćanima zbog toga što nisu dovoljno shvatili opravdanu autonomiju znanosti. Ti su stavovi, postavši izvorom napetosti i sukoba, mnoge duhove doveli do toga da smatraju da se vjera i znanost protive jedna drugoj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 (GS 36).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059153"/>
            <a:ext cx="8928991" cy="4682216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975498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784976" cy="30559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Kad je govor o autonomiji ovozemaljskih vrijednosti, onda tu postoje dva straha koja pogađaju dvije krajnosti.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Jedan  strah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dolazi od priznavanja autonomije ovozemaljskih stvari, kao da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 se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na neki način umanjila Stvoriteljeva uloga, nešto emancipiralo ispod ruke.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Stoga taj strah ima velike oči kad su u pitanju istraživanja pozitivnih znanosti, novi zaključci o podrijetlu čovjeka, njegovoj biogenezi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sl. Na taj strah aludira i saborski tekst koji smo upravo naveli, govoreći kako treba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„požaliti neke stavove… što nisu dovoljno shvatili autonomiju znanosti“.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su činjenice koje nam često predbacuju oni koji ne vjeruju , prikazujući Crkvu srednjeg vijeka kao kočnicu znanosti i ljudskog napretka. Tu se često spominje inkvizicija, a od imena Galileo Galileji,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Rodžer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Bacon,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Savanorala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Giordano Bruno, Kopernik i dr.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172597"/>
            <a:ext cx="8784976" cy="3496763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932785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rvena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12973</TotalTime>
  <Words>1219</Words>
  <Application>Microsoft Office PowerPoint</Application>
  <PresentationFormat>Prikaz na zaslonu (4:3)</PresentationFormat>
  <Paragraphs>21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BIBLIJSKO - MOLITVENE ZAJEDNICE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BIBLIJSKO - MOLITVENA ZAJEDNICA</dc:title>
  <dc:creator>Dell</dc:creator>
  <cp:lastModifiedBy>Matija Simić</cp:lastModifiedBy>
  <cp:revision>1157</cp:revision>
  <dcterms:created xsi:type="dcterms:W3CDTF">2016-08-19T07:36:26Z</dcterms:created>
  <dcterms:modified xsi:type="dcterms:W3CDTF">2025-10-19T14:03:58Z</dcterms:modified>
</cp:coreProperties>
</file>