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5"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99FFCC"/>
    <a:srgbClr val="CCFFFF"/>
    <a:srgbClr val="D2F1F8"/>
    <a:srgbClr val="CCFF99"/>
    <a:srgbClr val="FFFF99"/>
    <a:srgbClr val="FFCCFF"/>
    <a:srgbClr val="CCECFF"/>
    <a:srgbClr val="DEEBF7"/>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autoAdjust="0"/>
    <p:restoredTop sz="93979" autoAdjust="0"/>
  </p:normalViewPr>
  <p:slideViewPr>
    <p:cSldViewPr>
      <p:cViewPr varScale="1">
        <p:scale>
          <a:sx n="65" d="100"/>
          <a:sy n="65" d="100"/>
        </p:scale>
        <p:origin x="1316" y="48"/>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25215D-AE96-46E4-9E74-E43EEF8648CE}" type="datetimeFigureOut">
              <a:rPr lang="hr-HR" smtClean="0"/>
              <a:t>24.9.2025.</a:t>
            </a:fld>
            <a:endParaRPr lang="hr-HR"/>
          </a:p>
        </p:txBody>
      </p:sp>
      <p:sp>
        <p:nvSpPr>
          <p:cNvPr id="4" name="Rezervirano mjesto slike slajd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5F988C-201D-4037-A41B-325189FC6D7D}" type="slidenum">
              <a:rPr lang="hr-HR" smtClean="0"/>
              <a:t>‹#›</a:t>
            </a:fld>
            <a:endParaRPr lang="hr-HR"/>
          </a:p>
        </p:txBody>
      </p:sp>
    </p:spTree>
    <p:extLst>
      <p:ext uri="{BB962C8B-B14F-4D97-AF65-F5344CB8AC3E}">
        <p14:creationId xmlns:p14="http://schemas.microsoft.com/office/powerpoint/2010/main" val="3688615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hr-HR" smtClean="0"/>
              <a:t>Uredite stil naslova matrice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smtClean="0"/>
              <a:t>Kliknite da biste uredili stil podnaslova matrice</a:t>
            </a:r>
            <a:endParaRPr lang="en-US" dirty="0"/>
          </a:p>
        </p:txBody>
      </p:sp>
      <p:sp>
        <p:nvSpPr>
          <p:cNvPr id="4" name="Date Placeholder 3"/>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5" name="Footer Placeholder 4"/>
          <p:cNvSpPr>
            <a:spLocks noGrp="1"/>
          </p:cNvSpPr>
          <p:nvPr>
            <p:ph type="ftr" sz="quarter" idx="11"/>
          </p:nvPr>
        </p:nvSpPr>
        <p:spPr/>
        <p:txBody>
          <a:bodyPr/>
          <a:lstStyle/>
          <a:p>
            <a:endParaRPr lang="hr-HR">
              <a:solidFill>
                <a:srgbClr val="564B3C"/>
              </a:solidFill>
            </a:endParaRPr>
          </a:p>
        </p:txBody>
      </p:sp>
      <p:sp>
        <p:nvSpPr>
          <p:cNvPr id="6" name="Slide Number Placeholder 5"/>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4264637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5" name="Footer Placeholder 4"/>
          <p:cNvSpPr>
            <a:spLocks noGrp="1"/>
          </p:cNvSpPr>
          <p:nvPr>
            <p:ph type="ftr" sz="quarter" idx="11"/>
          </p:nvPr>
        </p:nvSpPr>
        <p:spPr/>
        <p:txBody>
          <a:bodyPr/>
          <a:lstStyle/>
          <a:p>
            <a:endParaRPr lang="hr-HR">
              <a:solidFill>
                <a:srgbClr val="564B3C"/>
              </a:solidFill>
            </a:endParaRPr>
          </a:p>
        </p:txBody>
      </p:sp>
      <p:sp>
        <p:nvSpPr>
          <p:cNvPr id="6" name="Slide Number Placeholder 5"/>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2460349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hr-HR" smtClean="0"/>
              <a:t>Uredite stil naslova matrice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5" name="Footer Placeholder 4"/>
          <p:cNvSpPr>
            <a:spLocks noGrp="1"/>
          </p:cNvSpPr>
          <p:nvPr>
            <p:ph type="ftr" sz="quarter" idx="11"/>
          </p:nvPr>
        </p:nvSpPr>
        <p:spPr/>
        <p:txBody>
          <a:bodyPr/>
          <a:lstStyle/>
          <a:p>
            <a:endParaRPr lang="hr-HR">
              <a:solidFill>
                <a:srgbClr val="564B3C"/>
              </a:solidFill>
            </a:endParaRPr>
          </a:p>
        </p:txBody>
      </p:sp>
      <p:sp>
        <p:nvSpPr>
          <p:cNvPr id="6" name="Slide Number Placeholder 5"/>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823377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Content Placeholder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5" name="Footer Placeholder 4"/>
          <p:cNvSpPr>
            <a:spLocks noGrp="1"/>
          </p:cNvSpPr>
          <p:nvPr>
            <p:ph type="ftr" sz="quarter" idx="11"/>
          </p:nvPr>
        </p:nvSpPr>
        <p:spPr/>
        <p:txBody>
          <a:bodyPr/>
          <a:lstStyle/>
          <a:p>
            <a:endParaRPr lang="hr-HR">
              <a:solidFill>
                <a:srgbClr val="564B3C"/>
              </a:solidFill>
            </a:endParaRPr>
          </a:p>
        </p:txBody>
      </p:sp>
      <p:sp>
        <p:nvSpPr>
          <p:cNvPr id="6" name="Slide Number Placeholder 5"/>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623586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hr-HR" smtClean="0"/>
              <a:t>Uredite stil naslova matrice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5" name="Footer Placeholder 4"/>
          <p:cNvSpPr>
            <a:spLocks noGrp="1"/>
          </p:cNvSpPr>
          <p:nvPr>
            <p:ph type="ftr" sz="quarter" idx="11"/>
          </p:nvPr>
        </p:nvSpPr>
        <p:spPr/>
        <p:txBody>
          <a:bodyPr/>
          <a:lstStyle/>
          <a:p>
            <a:endParaRPr lang="hr-HR">
              <a:solidFill>
                <a:srgbClr val="564B3C"/>
              </a:solidFill>
            </a:endParaRPr>
          </a:p>
        </p:txBody>
      </p:sp>
      <p:sp>
        <p:nvSpPr>
          <p:cNvPr id="6" name="Slide Number Placeholder 5"/>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3316113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Date Placeholder 4"/>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6" name="Footer Placeholder 5"/>
          <p:cNvSpPr>
            <a:spLocks noGrp="1"/>
          </p:cNvSpPr>
          <p:nvPr>
            <p:ph type="ftr" sz="quarter" idx="11"/>
          </p:nvPr>
        </p:nvSpPr>
        <p:spPr/>
        <p:txBody>
          <a:bodyPr/>
          <a:lstStyle/>
          <a:p>
            <a:endParaRPr lang="hr-HR">
              <a:solidFill>
                <a:srgbClr val="564B3C"/>
              </a:solidFill>
            </a:endParaRPr>
          </a:p>
        </p:txBody>
      </p:sp>
      <p:sp>
        <p:nvSpPr>
          <p:cNvPr id="7" name="Slide Number Placeholder 6"/>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848833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hr-HR" smtClean="0"/>
              <a:t>Uredite stil naslova matrice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Content Placeholder 3"/>
          <p:cNvSpPr>
            <a:spLocks noGrp="1"/>
          </p:cNvSpPr>
          <p:nvPr>
            <p:ph sz="half" idx="2"/>
          </p:nvPr>
        </p:nvSpPr>
        <p:spPr>
          <a:xfrm>
            <a:off x="629842" y="2505075"/>
            <a:ext cx="3868340"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Content Placeholder 5"/>
          <p:cNvSpPr>
            <a:spLocks noGrp="1"/>
          </p:cNvSpPr>
          <p:nvPr>
            <p:ph sz="quarter" idx="4"/>
          </p:nvPr>
        </p:nvSpPr>
        <p:spPr>
          <a:xfrm>
            <a:off x="4629150" y="2505075"/>
            <a:ext cx="3887391"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7" name="Date Placeholder 6"/>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8" name="Footer Placeholder 7"/>
          <p:cNvSpPr>
            <a:spLocks noGrp="1"/>
          </p:cNvSpPr>
          <p:nvPr>
            <p:ph type="ftr" sz="quarter" idx="11"/>
          </p:nvPr>
        </p:nvSpPr>
        <p:spPr/>
        <p:txBody>
          <a:bodyPr/>
          <a:lstStyle/>
          <a:p>
            <a:endParaRPr lang="hr-HR">
              <a:solidFill>
                <a:srgbClr val="564B3C"/>
              </a:solidFill>
            </a:endParaRPr>
          </a:p>
        </p:txBody>
      </p:sp>
      <p:sp>
        <p:nvSpPr>
          <p:cNvPr id="9" name="Slide Number Placeholder 8"/>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1284339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dirty="0"/>
          </a:p>
        </p:txBody>
      </p:sp>
      <p:sp>
        <p:nvSpPr>
          <p:cNvPr id="3" name="Date Placeholder 2"/>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4" name="Footer Placeholder 3"/>
          <p:cNvSpPr>
            <a:spLocks noGrp="1"/>
          </p:cNvSpPr>
          <p:nvPr>
            <p:ph type="ftr" sz="quarter" idx="11"/>
          </p:nvPr>
        </p:nvSpPr>
        <p:spPr/>
        <p:txBody>
          <a:bodyPr/>
          <a:lstStyle/>
          <a:p>
            <a:endParaRPr lang="hr-HR">
              <a:solidFill>
                <a:srgbClr val="564B3C"/>
              </a:solidFill>
            </a:endParaRPr>
          </a:p>
        </p:txBody>
      </p:sp>
      <p:sp>
        <p:nvSpPr>
          <p:cNvPr id="5" name="Slide Number Placeholder 4"/>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3659029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3" name="Footer Placeholder 2"/>
          <p:cNvSpPr>
            <a:spLocks noGrp="1"/>
          </p:cNvSpPr>
          <p:nvPr>
            <p:ph type="ftr" sz="quarter" idx="11"/>
          </p:nvPr>
        </p:nvSpPr>
        <p:spPr/>
        <p:txBody>
          <a:bodyPr/>
          <a:lstStyle/>
          <a:p>
            <a:endParaRPr lang="hr-HR">
              <a:solidFill>
                <a:srgbClr val="564B3C"/>
              </a:solidFill>
            </a:endParaRPr>
          </a:p>
        </p:txBody>
      </p:sp>
      <p:sp>
        <p:nvSpPr>
          <p:cNvPr id="4" name="Slide Number Placeholder 3"/>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397337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r-HR" smtClean="0"/>
              <a:t>Uredite stil naslova matrice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6" name="Footer Placeholder 5"/>
          <p:cNvSpPr>
            <a:spLocks noGrp="1"/>
          </p:cNvSpPr>
          <p:nvPr>
            <p:ph type="ftr" sz="quarter" idx="11"/>
          </p:nvPr>
        </p:nvSpPr>
        <p:spPr/>
        <p:txBody>
          <a:bodyPr/>
          <a:lstStyle/>
          <a:p>
            <a:endParaRPr lang="hr-HR">
              <a:solidFill>
                <a:srgbClr val="564B3C"/>
              </a:solidFill>
            </a:endParaRPr>
          </a:p>
        </p:txBody>
      </p:sp>
      <p:sp>
        <p:nvSpPr>
          <p:cNvPr id="7" name="Slide Number Placeholder 6"/>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882428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r-HR" smtClean="0"/>
              <a:t>Uredite stil naslova matrice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smtClean="0"/>
              <a:t>Kliknite ikonu da biste dodali  sliku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6" name="Footer Placeholder 5"/>
          <p:cNvSpPr>
            <a:spLocks noGrp="1"/>
          </p:cNvSpPr>
          <p:nvPr>
            <p:ph type="ftr" sz="quarter" idx="11"/>
          </p:nvPr>
        </p:nvSpPr>
        <p:spPr/>
        <p:txBody>
          <a:bodyPr/>
          <a:lstStyle/>
          <a:p>
            <a:endParaRPr lang="hr-HR">
              <a:solidFill>
                <a:srgbClr val="564B3C"/>
              </a:solidFill>
            </a:endParaRPr>
          </a:p>
        </p:txBody>
      </p:sp>
      <p:sp>
        <p:nvSpPr>
          <p:cNvPr id="7" name="Slide Number Placeholder 6"/>
          <p:cNvSpPr>
            <a:spLocks noGrp="1"/>
          </p:cNvSpPr>
          <p:nvPr>
            <p:ph type="sldNum" sz="quarter" idx="12"/>
          </p:nvPr>
        </p:nvSpPr>
        <p:spPr/>
        <p:txBody>
          <a:body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3186309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hr-HR" smtClean="0"/>
              <a:t>Uredite stil naslova matrice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B0E2D-BF10-442D-A47D-F68905A7D702}" type="datetimeFigureOut">
              <a:rPr lang="hr-HR" smtClean="0">
                <a:solidFill>
                  <a:srgbClr val="564B3C"/>
                </a:solidFill>
              </a:rPr>
              <a:pPr/>
              <a:t>24.9.2025.</a:t>
            </a:fld>
            <a:endParaRPr lang="hr-HR">
              <a:solidFill>
                <a:srgbClr val="564B3C"/>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solidFill>
                <a:srgbClr val="564B3C"/>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79276-F584-44FD-8EB7-2C01FCB402DF}" type="slidenum">
              <a:rPr lang="hr-HR" smtClean="0">
                <a:solidFill>
                  <a:srgbClr val="564B3C"/>
                </a:solidFill>
              </a:rPr>
              <a:pPr/>
              <a:t>‹#›</a:t>
            </a:fld>
            <a:endParaRPr lang="hr-HR">
              <a:solidFill>
                <a:srgbClr val="564B3C"/>
              </a:solidFill>
            </a:endParaRPr>
          </a:p>
        </p:txBody>
      </p:sp>
    </p:spTree>
    <p:extLst>
      <p:ext uri="{BB962C8B-B14F-4D97-AF65-F5344CB8AC3E}">
        <p14:creationId xmlns:p14="http://schemas.microsoft.com/office/powerpoint/2010/main" val="3460165014"/>
      </p:ext>
    </p:extLst>
  </p:cSld>
  <p:clrMap bg1="lt1" tx1="dk1" bg2="lt2" tx2="dk2" accent1="accent1" accent2="accent2" accent3="accent3" accent4="accent4" accent5="accent5" accent6="accent6" hlink="hlink" folHlink="folHlink"/>
  <p:sldLayoutIdLst>
    <p:sldLayoutId id="2147484216" r:id="rId1"/>
    <p:sldLayoutId id="2147484217" r:id="rId2"/>
    <p:sldLayoutId id="2147484218" r:id="rId3"/>
    <p:sldLayoutId id="2147484219" r:id="rId4"/>
    <p:sldLayoutId id="2147484220" r:id="rId5"/>
    <p:sldLayoutId id="2147484221" r:id="rId6"/>
    <p:sldLayoutId id="2147484222" r:id="rId7"/>
    <p:sldLayoutId id="2147484223" r:id="rId8"/>
    <p:sldLayoutId id="2147484224" r:id="rId9"/>
    <p:sldLayoutId id="2147484225" r:id="rId10"/>
    <p:sldLayoutId id="21474842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5045154"/>
            <a:ext cx="7992888" cy="643338"/>
          </a:xfrm>
          <a:solidFill>
            <a:srgbClr val="CCECFF"/>
          </a:solidFill>
          <a:effectLst>
            <a:glow rad="228600">
              <a:schemeClr val="accent3">
                <a:satMod val="175000"/>
                <a:alpha val="40000"/>
              </a:schemeClr>
            </a:glow>
          </a:effectLst>
        </p:spPr>
        <p:txBody>
          <a:bodyPr>
            <a:normAutofit/>
          </a:bodyPr>
          <a:lstStyle/>
          <a:p>
            <a:r>
              <a:rPr lang="hr-HR" sz="2800" dirty="0" smtClean="0"/>
              <a:t>BIBLIJSKO - MOLITVENE ZAJEDNICE</a:t>
            </a:r>
            <a:endParaRPr lang="hr-HR" sz="2800" dirty="0"/>
          </a:p>
        </p:txBody>
      </p:sp>
      <p:sp>
        <p:nvSpPr>
          <p:cNvPr id="3" name="Picture Placeholder 2"/>
          <p:cNvSpPr>
            <a:spLocks noGrp="1"/>
          </p:cNvSpPr>
          <p:nvPr>
            <p:ph type="pic" idx="1"/>
          </p:nvPr>
        </p:nvSpPr>
        <p:spPr>
          <a:xfrm>
            <a:off x="2267744" y="621437"/>
            <a:ext cx="4248472" cy="4331564"/>
          </a:xfrm>
        </p:spPr>
      </p:sp>
      <p:sp>
        <p:nvSpPr>
          <p:cNvPr id="4" name="Text Placeholder 3"/>
          <p:cNvSpPr>
            <a:spLocks noGrp="1"/>
          </p:cNvSpPr>
          <p:nvPr>
            <p:ph type="body" sz="half" idx="2"/>
          </p:nvPr>
        </p:nvSpPr>
        <p:spPr>
          <a:xfrm>
            <a:off x="3131840" y="5661248"/>
            <a:ext cx="4464496" cy="576064"/>
          </a:xfrm>
          <a:solidFill>
            <a:srgbClr val="CCECFF"/>
          </a:solidFill>
          <a:effectLst>
            <a:glow rad="228600">
              <a:schemeClr val="accent6">
                <a:satMod val="175000"/>
                <a:alpha val="40000"/>
              </a:schemeClr>
            </a:glow>
          </a:effectLst>
        </p:spPr>
        <p:txBody>
          <a:bodyPr>
            <a:noAutofit/>
          </a:bodyPr>
          <a:lstStyle/>
          <a:p>
            <a:r>
              <a:rPr lang="hr-HR" sz="2800" b="1" dirty="0" smtClean="0"/>
              <a:t>SVETI PETAR I PAVAO</a:t>
            </a:r>
            <a:endParaRPr lang="hr-HR" sz="2800" b="1" dirty="0"/>
          </a:p>
        </p:txBody>
      </p:sp>
      <p:pic>
        <p:nvPicPr>
          <p:cNvPr id="1026" name="Picture 2" descr="C:\Users\Dell\Desktop\petar i pav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2049"/>
            <a:ext cx="4392488" cy="482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13654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07504" y="116632"/>
            <a:ext cx="8928992" cy="2759602"/>
          </a:xfrm>
          <a:prstGeom prst="rect">
            <a:avLst/>
          </a:prstGeom>
          <a:solidFill>
            <a:srgbClr val="99FFCC"/>
          </a:solidFill>
          <a:effectLst>
            <a:glow rad="228600">
              <a:schemeClr val="accent3">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Obveza u savjesti</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dirty="0">
                <a:latin typeface="Calibri" panose="020F0502020204030204" pitchFamily="34" charset="0"/>
                <a:ea typeface="Calibri" panose="020F0502020204030204" pitchFamily="34" charset="0"/>
                <a:cs typeface="Times New Roman" panose="02020603050405020304" pitchFamily="18" charset="0"/>
              </a:rPr>
              <a:t>Krštenik je također u savjesti obavezan da poput svih ostalih građana izgrađuje svoju društveno-političku zajednicu. Kršćani su dužni skupa sa svim ostalim građanima, bez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obzira na narodnost, vjeroispovijest, ideološku pripadnost, biti aktivni graditelj svoje zajednice. Oni su dužni sudjelovati u političkom životu svoje zajednice, u odlučivanju, biranju, kao što trebaju prihvatiti dužnosti za koje ih zajednica izabere</a:t>
            </a:r>
            <a:r>
              <a:rPr lang="hr-HR" dirty="0">
                <a:latin typeface="Calibri" panose="020F0502020204030204" pitchFamily="34" charset="0"/>
                <a:ea typeface="Calibri" panose="020F0502020204030204" pitchFamily="34" charset="0"/>
                <a:cs typeface="Times New Roman" panose="02020603050405020304" pitchFamily="18" charset="0"/>
              </a:rPr>
              <a:t>. Treba istaknuti da se primjećuje pojava sustezanja kršćana da se jače angažiraju. Postoji određena inertnost, držanje po strani društveno političku neaktivnost. Tako u kršćanskim zemljama vrlo mali broj sudjeluje u izborima i procent </a:t>
            </a:r>
            <a:r>
              <a:rPr lang="hr-HR" dirty="0" err="1">
                <a:latin typeface="Calibri" panose="020F0502020204030204" pitchFamily="34" charset="0"/>
                <a:ea typeface="Calibri" panose="020F0502020204030204" pitchFamily="34" charset="0"/>
                <a:cs typeface="Times New Roman" panose="02020603050405020304" pitchFamily="18" charset="0"/>
              </a:rPr>
              <a:t>izlaznosti</a:t>
            </a:r>
            <a:r>
              <a:rPr lang="hr-HR" dirty="0">
                <a:latin typeface="Calibri" panose="020F0502020204030204" pitchFamily="34" charset="0"/>
                <a:ea typeface="Calibri" panose="020F0502020204030204" pitchFamily="34" charset="0"/>
                <a:cs typeface="Times New Roman" panose="02020603050405020304" pitchFamily="18" charset="0"/>
              </a:rPr>
              <a:t> na izbore je jako mal</a:t>
            </a:r>
            <a:r>
              <a:rPr lang="hr-HR" dirty="0" smtClean="0">
                <a:latin typeface="Calibri" panose="020F0502020204030204" pitchFamily="34" charset="0"/>
                <a:ea typeface="Calibri" panose="020F0502020204030204" pitchFamily="34" charset="0"/>
                <a:cs typeface="Times New Roman" panose="02020603050405020304" pitchFamily="18" charset="0"/>
              </a:rPr>
              <a:t>. U HR prosjek je 30%. U Europi još manje.</a:t>
            </a:r>
            <a:endParaRPr lang="hr-HR"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2876234"/>
            <a:ext cx="8928992" cy="3865134"/>
          </a:xfrm>
          <a:prstGeom prst="rect">
            <a:avLst/>
          </a:prstGeom>
          <a:effectLst>
            <a:glow rad="228600">
              <a:schemeClr val="accent3">
                <a:satMod val="175000"/>
                <a:alpha val="40000"/>
              </a:schemeClr>
            </a:glow>
          </a:effectLst>
        </p:spPr>
      </p:pic>
    </p:spTree>
    <p:extLst>
      <p:ext uri="{BB962C8B-B14F-4D97-AF65-F5344CB8AC3E}">
        <p14:creationId xmlns:p14="http://schemas.microsoft.com/office/powerpoint/2010/main" val="858755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9512" y="44624"/>
            <a:ext cx="8928992" cy="3945054"/>
          </a:xfrm>
          <a:prstGeom prst="rect">
            <a:avLst/>
          </a:prstGeom>
          <a:solidFill>
            <a:schemeClr val="bg1">
              <a:lumMod val="95000"/>
            </a:schemeClr>
          </a:solidFill>
          <a:effectLst>
            <a:glow rad="228600">
              <a:schemeClr val="accent5">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Alibi za pasivnost</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dirty="0">
                <a:latin typeface="Calibri" panose="020F0502020204030204" pitchFamily="34" charset="0"/>
                <a:ea typeface="Calibri" panose="020F0502020204030204" pitchFamily="34" charset="0"/>
                <a:cs typeface="Times New Roman" panose="02020603050405020304" pitchFamily="18" charset="0"/>
              </a:rPr>
              <a:t>Mi kršćani često zaboravljamo pri tom da smo skupa s drugima odgovorni za boljitak pravednosti.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Često za svoju pasivnost imamo „alibi“, da se naime ništa ili vrlo malo može učiniti.</a:t>
            </a:r>
            <a:r>
              <a:rPr lang="hr-HR" dirty="0">
                <a:latin typeface="Calibri" panose="020F0502020204030204" pitchFamily="34" charset="0"/>
                <a:ea typeface="Calibri" panose="020F0502020204030204" pitchFamily="34" charset="0"/>
                <a:cs typeface="Times New Roman" panose="02020603050405020304" pitchFamily="18" charset="0"/>
              </a:rPr>
              <a:t> Sjetimo se ovdje stare kineske poslovice: </a:t>
            </a:r>
            <a:r>
              <a:rPr lang="hr-HR" b="1" dirty="0">
                <a:latin typeface="Calibri" panose="020F0502020204030204" pitchFamily="34" charset="0"/>
                <a:ea typeface="Calibri" panose="020F0502020204030204" pitchFamily="34" charset="0"/>
                <a:cs typeface="Times New Roman" panose="02020603050405020304" pitchFamily="18" charset="0"/>
              </a:rPr>
              <a:t>„Bolje je upaliti i jednu svijeću, nego samo stajati i proklinjati mrak“. </a:t>
            </a:r>
            <a:r>
              <a:rPr lang="hr-HR" dirty="0">
                <a:latin typeface="Calibri" panose="020F0502020204030204" pitchFamily="34" charset="0"/>
                <a:ea typeface="Calibri" panose="020F0502020204030204" pitchFamily="34" charset="0"/>
                <a:cs typeface="Times New Roman" panose="02020603050405020304" pitchFamily="18" charset="0"/>
              </a:rPr>
              <a:t>Kršćani bi izgradnji svijeta i društva trebali vjernički prilaziti, imajući stalno na umu da ovaj svijet ne ide slijepim tokovima slučajnosti,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već da je naš Bog (a tako se očitovalo u cijeloj Bibliji) upravo Bog povijesti i da je njegovo </a:t>
            </a:r>
            <a:r>
              <a:rPr lang="hr-HR"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spasenjsko</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djelovanje vezano uz povijesne tokove, stoga ga tu moramo i prepoznavati, uočavati njegove znakove vremena za vlastito angažiranje.</a:t>
            </a:r>
            <a:r>
              <a:rPr lang="hr-HR" dirty="0">
                <a:latin typeface="Calibri" panose="020F0502020204030204" pitchFamily="34" charset="0"/>
                <a:ea typeface="Calibri" panose="020F0502020204030204" pitchFamily="34" charset="0"/>
                <a:cs typeface="Times New Roman" panose="02020603050405020304" pitchFamily="18" charset="0"/>
              </a:rPr>
              <a:t> Stoga nema takvog ni društvenog ni političkog sistema u kojem bi kršćani mogli ili smjeli biti pasivni, već trebaju skupa s drugima graditi svijet, društvo, zajednicu u kojoj žive. Ako smo doista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„kvasac“</a:t>
            </a:r>
            <a:r>
              <a:rPr lang="hr-HR" dirty="0">
                <a:latin typeface="Calibri" panose="020F0502020204030204" pitchFamily="34" charset="0"/>
                <a:ea typeface="Calibri" panose="020F0502020204030204" pitchFamily="34" charset="0"/>
                <a:cs typeface="Times New Roman" panose="02020603050405020304" pitchFamily="18" charset="0"/>
              </a:rPr>
              <a:t> kao Isus kaže, onda taj kvasac da bi fermentirao mora biti prisutan, a ne ostati izoliran sam za sebe, </a:t>
            </a:r>
            <a:r>
              <a:rPr lang="hr-HR" dirty="0" err="1">
                <a:latin typeface="Calibri" panose="020F0502020204030204" pitchFamily="34" charset="0"/>
                <a:ea typeface="Calibri" panose="020F0502020204030204" pitchFamily="34" charset="0"/>
                <a:cs typeface="Times New Roman" panose="02020603050405020304" pitchFamily="18" charset="0"/>
              </a:rPr>
              <a:t>er</a:t>
            </a:r>
            <a:r>
              <a:rPr lang="hr-HR" dirty="0">
                <a:latin typeface="Calibri" panose="020F0502020204030204" pitchFamily="34" charset="0"/>
                <a:ea typeface="Calibri" panose="020F0502020204030204" pitchFamily="34" charset="0"/>
                <a:cs typeface="Times New Roman" panose="02020603050405020304" pitchFamily="18" charset="0"/>
              </a:rPr>
              <a:t> se tada po njemu neće ništa dogoditi.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030" y="3861048"/>
            <a:ext cx="8980970" cy="2808312"/>
          </a:xfrm>
          <a:prstGeom prst="rect">
            <a:avLst/>
          </a:prstGeom>
          <a:effectLst>
            <a:glow rad="228600">
              <a:schemeClr val="accent5">
                <a:satMod val="175000"/>
                <a:alpha val="40000"/>
              </a:schemeClr>
            </a:glow>
          </a:effectLst>
        </p:spPr>
      </p:pic>
    </p:spTree>
    <p:extLst>
      <p:ext uri="{BB962C8B-B14F-4D97-AF65-F5344CB8AC3E}">
        <p14:creationId xmlns:p14="http://schemas.microsoft.com/office/powerpoint/2010/main" val="694820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9512" y="116632"/>
            <a:ext cx="8856984" cy="3648691"/>
          </a:xfrm>
          <a:prstGeom prst="rect">
            <a:avLst/>
          </a:prstGeom>
          <a:solidFill>
            <a:srgbClr val="FFFFCC"/>
          </a:solidFill>
          <a:effectLst>
            <a:glow rad="228600">
              <a:schemeClr val="accent6">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Riječ </a:t>
            </a:r>
            <a:r>
              <a:rPr lang="hr-HR"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 II. Vat. sabora </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b="1" dirty="0">
                <a:latin typeface="Calibri" panose="020F0502020204030204" pitchFamily="34" charset="0"/>
                <a:ea typeface="Calibri" panose="020F0502020204030204" pitchFamily="34" charset="0"/>
                <a:cs typeface="Times New Roman" panose="02020603050405020304" pitchFamily="18" charset="0"/>
              </a:rPr>
              <a:t>Kršćani, prosvijetljeni svjetlom Evanđelja, ne smiju to svjetlo staviti pod posudu (Mt 5, 14-15), sebično ga zadržavati za sebe s osjećajem vlastite pravednosti, već na svijećnjak da svijetli svima, jer oni su svjetlo svijeta – kako to Krist kaže</a:t>
            </a:r>
            <a:r>
              <a:rPr lang="hr-HR" dirty="0">
                <a:latin typeface="Calibri" panose="020F0502020204030204" pitchFamily="34" charset="0"/>
                <a:ea typeface="Calibri" panose="020F0502020204030204" pitchFamily="34" charset="0"/>
                <a:cs typeface="Times New Roman" panose="02020603050405020304" pitchFamily="18" charset="0"/>
              </a:rPr>
              <a:t>. Stoga trebaju prihvatiti dužnosti na koje ih zajednica izabere jer im upravo svjetlo Evanđelja pomaže da se trajno opredjeljuju za dobro, za opće dobro svih ljudi. Na to posebno potiče i II vatikanski sabor: </a:t>
            </a:r>
            <a:r>
              <a:rPr lang="hr-HR" b="1" dirty="0">
                <a:latin typeface="Calibri" panose="020F0502020204030204" pitchFamily="34" charset="0"/>
                <a:ea typeface="Calibri" panose="020F0502020204030204" pitchFamily="34" charset="0"/>
                <a:cs typeface="Times New Roman" panose="02020603050405020304" pitchFamily="18" charset="0"/>
              </a:rPr>
              <a:t>„Svi kršćani treba da u političkoj zajednici postanu svjesni svog posebnog poziva, oni naime treba da budu primjer razvijajući u sebi svijest dužnosti i zalaganja za opće dobro a djelima valja da pokažu kako je moguće uskladiti vlast sa slobodom, osobnu inicijativu sa solidarnošću i potrebama čitavog društvenog tijela, potrebno jedinstvo s plodnom raznolikošću . U uređenju vremenitih stvari neka priznaju kao legitimna mišljenja koja se međusobno razilaze i neka poštuju građane koji, pa i uzdržani, pošteno brane svoje mišljenje“</a:t>
            </a:r>
            <a:r>
              <a:rPr lang="hr-HR" dirty="0">
                <a:latin typeface="Calibri" panose="020F0502020204030204" pitchFamily="34" charset="0"/>
                <a:ea typeface="Calibri" panose="020F0502020204030204" pitchFamily="34" charset="0"/>
                <a:cs typeface="Times New Roman" panose="02020603050405020304" pitchFamily="18" charset="0"/>
              </a:rPr>
              <a:t> (GS 75).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3765323"/>
            <a:ext cx="8856984" cy="3048053"/>
          </a:xfrm>
          <a:prstGeom prst="rect">
            <a:avLst/>
          </a:prstGeom>
          <a:effectLst>
            <a:glow rad="228600">
              <a:schemeClr val="accent6">
                <a:satMod val="175000"/>
                <a:alpha val="40000"/>
              </a:schemeClr>
            </a:glow>
          </a:effectLst>
        </p:spPr>
      </p:pic>
    </p:spTree>
    <p:extLst>
      <p:ext uri="{BB962C8B-B14F-4D97-AF65-F5344CB8AC3E}">
        <p14:creationId xmlns:p14="http://schemas.microsoft.com/office/powerpoint/2010/main" val="4053452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07504" y="188640"/>
            <a:ext cx="8928992" cy="2463238"/>
          </a:xfrm>
          <a:prstGeom prst="rect">
            <a:avLst/>
          </a:prstGeom>
          <a:solidFill>
            <a:schemeClr val="tx2">
              <a:lumMod val="10000"/>
              <a:lumOff val="90000"/>
            </a:schemeClr>
          </a:solidFill>
          <a:effectLst>
            <a:glow rad="228600">
              <a:schemeClr val="accent5">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U ovom razmišljanju posebno se moramo osvrnuti na odnos između političke zajednice i Crkve</a:t>
            </a:r>
            <a:r>
              <a:rPr lang="hr-HR" dirty="0">
                <a:latin typeface="Calibri" panose="020F0502020204030204" pitchFamily="34" charset="0"/>
                <a:ea typeface="Calibri" panose="020F0502020204030204" pitchFamily="34" charset="0"/>
                <a:cs typeface="Times New Roman" panose="02020603050405020304" pitchFamily="18" charset="0"/>
              </a:rPr>
              <a:t>. Crkva se zbog svojega poslanja nikako ne može poistovjetiti ni s jednom društveno-političkom zajednicom, niti se može u svojem poslanju vezati uz bilo koji politički sistem.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Povijest nam pokazuje vrlo štetne posljedice (koje još danas osjećamo) , a koje su proizašle iz </a:t>
            </a:r>
            <a:r>
              <a:rPr lang="hr-HR"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konstantinovskog</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zajedništva Crkve i države. </a:t>
            </a:r>
            <a:r>
              <a:rPr lang="hr-HR" dirty="0">
                <a:latin typeface="Calibri" panose="020F0502020204030204" pitchFamily="34" charset="0"/>
                <a:ea typeface="Calibri" panose="020F0502020204030204" pitchFamily="34" charset="0"/>
                <a:cs typeface="Times New Roman" panose="02020603050405020304" pitchFamily="18" charset="0"/>
              </a:rPr>
              <a:t>Budući da je Crkva poslana svim ljudima, ne može se poistovjetiti niti s jednom grupacijom, jer bi odmah protiv sebe imala opoziciju onih drugih, a ona je poslana svima</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 i jednima i drugima“. </a:t>
            </a:r>
            <a:r>
              <a:rPr lang="hr-HR" b="1" dirty="0">
                <a:latin typeface="Calibri" panose="020F0502020204030204" pitchFamily="34" charset="0"/>
                <a:ea typeface="Calibri" panose="020F0502020204030204" pitchFamily="34" charset="0"/>
                <a:cs typeface="Times New Roman" panose="02020603050405020304" pitchFamily="18" charset="0"/>
              </a:rPr>
              <a:t>Politička zajednica i Crkva su, svaka na svom području, neovisne jedna o drugoj i autonomne.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2723886"/>
            <a:ext cx="8928992" cy="3945474"/>
          </a:xfrm>
          <a:prstGeom prst="rect">
            <a:avLst/>
          </a:prstGeom>
          <a:effectLst>
            <a:glow rad="228600">
              <a:schemeClr val="accent5">
                <a:satMod val="175000"/>
                <a:alpha val="40000"/>
              </a:schemeClr>
            </a:glow>
          </a:effectLst>
        </p:spPr>
      </p:pic>
    </p:spTree>
    <p:extLst>
      <p:ext uri="{BB962C8B-B14F-4D97-AF65-F5344CB8AC3E}">
        <p14:creationId xmlns:p14="http://schemas.microsoft.com/office/powerpoint/2010/main" val="1750875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07504" y="116632"/>
            <a:ext cx="8928992" cy="2166875"/>
          </a:xfrm>
          <a:prstGeom prst="rect">
            <a:avLst/>
          </a:prstGeom>
          <a:solidFill>
            <a:schemeClr val="bg2">
              <a:lumMod val="20000"/>
              <a:lumOff val="80000"/>
            </a:schemeClr>
          </a:solidFill>
          <a:effectLst>
            <a:glow rad="228600">
              <a:schemeClr val="accent3">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Budući da i Crkva i politička zajednica nastoje oko dobra ljudi, trebaju ići za zdravom međusobnom suradnjom </a:t>
            </a:r>
            <a:r>
              <a:rPr lang="hr-HR" dirty="0">
                <a:latin typeface="Calibri" panose="020F0502020204030204" pitchFamily="34" charset="0"/>
                <a:ea typeface="Calibri" panose="020F0502020204030204" pitchFamily="34" charset="0"/>
                <a:cs typeface="Times New Roman" panose="02020603050405020304" pitchFamily="18" charset="0"/>
              </a:rPr>
              <a:t>(znači suradnja, a ne poistovjećivanje). Crkva je poslana da unutar svih država i političkih sistema naviješta čovjeku njegov vječni poziv, kao i da se zalaže za vrednote novoga Božjega svijeta, kraljevstva Božjega koje s Kristom dolazi u ovaj svijet, a to su istina, pravednost, ljubav, dobrota, čovjekoljublje. </a:t>
            </a:r>
            <a:r>
              <a:rPr lang="hr-HR" b="1" dirty="0">
                <a:latin typeface="Calibri" panose="020F0502020204030204" pitchFamily="34" charset="0"/>
                <a:ea typeface="Calibri" panose="020F0502020204030204" pitchFamily="34" charset="0"/>
                <a:cs typeface="Times New Roman" panose="02020603050405020304" pitchFamily="18" charset="0"/>
              </a:rPr>
              <a:t>Ali pri tom uvijek treba razlikovati ono što vjernici rade u svoje ime kao građani pojedine zajednice, od onoga što rade u ime Crkve zajedno sa svojim pastirima.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2283507"/>
            <a:ext cx="8928992" cy="4457861"/>
          </a:xfrm>
          <a:prstGeom prst="rect">
            <a:avLst/>
          </a:prstGeom>
          <a:effectLst>
            <a:glow rad="228600">
              <a:schemeClr val="accent3">
                <a:satMod val="175000"/>
                <a:alpha val="40000"/>
              </a:schemeClr>
            </a:glow>
          </a:effectLst>
        </p:spPr>
      </p:pic>
    </p:spTree>
    <p:extLst>
      <p:ext uri="{BB962C8B-B14F-4D97-AF65-F5344CB8AC3E}">
        <p14:creationId xmlns:p14="http://schemas.microsoft.com/office/powerpoint/2010/main" val="1009537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9512" y="188640"/>
            <a:ext cx="8856984" cy="1277786"/>
          </a:xfrm>
          <a:prstGeom prst="rect">
            <a:avLst/>
          </a:prstGeom>
          <a:solidFill>
            <a:srgbClr val="FFFF00"/>
          </a:solidFill>
          <a:effectLst>
            <a:glow rad="228600">
              <a:schemeClr val="accent3">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Crkva se u isto vrijeme u naviještanju spasenja treba oslanjati na moć i snagu Evanđelja, a ne na moć političke zajednice</a:t>
            </a:r>
            <a:r>
              <a:rPr lang="hr-HR" dirty="0">
                <a:latin typeface="Calibri" panose="020F0502020204030204" pitchFamily="34" charset="0"/>
                <a:ea typeface="Calibri" panose="020F0502020204030204" pitchFamily="34" charset="0"/>
                <a:cs typeface="Times New Roman" panose="02020603050405020304" pitchFamily="18" charset="0"/>
              </a:rPr>
              <a:t>. Evanđelje u sebi nosi snagu i moć da se ukorijeni u srcima ljudi, i ako se ono autentično naviješta i svjedoči, ono raste u ljudima poput gorušičina zrna  (Mt 13,31.32) i ne treba mu niti mač, niti puška niti svjetovna vlast. </a:t>
            </a:r>
          </a:p>
        </p:txBody>
      </p:sp>
      <p:pic>
        <p:nvPicPr>
          <p:cNvPr id="1026" name="Picture 2" descr="Razgovori o vjeri - Uz današnje evanđelje Slika, Sijač, Van Gogh KAKO SE  LJUDI ODNOSE PREMA RIJEČI? Kako se ja odnosim prema Riječi? U slici sijača,  i tla na koje pada riječ,"/>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466426"/>
            <a:ext cx="8856984" cy="5274942"/>
          </a:xfrm>
          <a:prstGeom prst="rect">
            <a:avLst/>
          </a:prstGeom>
          <a:noFill/>
          <a:effectLst>
            <a:glow rad="228600">
              <a:schemeClr val="accent3">
                <a:satMod val="175000"/>
                <a:alpha val="4000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516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62379" y="188640"/>
            <a:ext cx="8784976" cy="2463238"/>
          </a:xfrm>
          <a:prstGeom prst="rect">
            <a:avLst/>
          </a:prstGeom>
          <a:solidFill>
            <a:schemeClr val="accent3">
              <a:lumMod val="20000"/>
              <a:lumOff val="80000"/>
            </a:schemeClr>
          </a:solidFill>
          <a:effectLst>
            <a:glow rad="228600">
              <a:schemeClr val="accent2">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Poslanje Crkve</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Stoga Crkva ne smije svoju nadu stavljati u povlastice koje joj daje pojedina politička vlast, stavljajući je na taj način u privilegirani položaj i narušavajući pravednost.</a:t>
            </a:r>
            <a:r>
              <a:rPr lang="hr-HR" dirty="0">
                <a:latin typeface="Calibri" panose="020F0502020204030204" pitchFamily="34" charset="0"/>
                <a:ea typeface="Calibri" panose="020F0502020204030204" pitchFamily="34" charset="0"/>
                <a:cs typeface="Times New Roman" panose="02020603050405020304" pitchFamily="18" charset="0"/>
              </a:rPr>
              <a:t> Njezino je poslanje da istinskom slobodom propovijeda Božju riječ i u njezinu svjetlu svoju socijalnu nauku, a ako je potrebno da izriče i moralni sud, pa i o stvarima koje se odnose na politički poredak, socijalno uređenje, i </a:t>
            </a:r>
            <a:r>
              <a:rPr lang="hr-HR" b="1" dirty="0">
                <a:latin typeface="Calibri" panose="020F0502020204030204" pitchFamily="34" charset="0"/>
                <a:ea typeface="Calibri" panose="020F0502020204030204" pitchFamily="34" charset="0"/>
                <a:cs typeface="Times New Roman" panose="02020603050405020304" pitchFamily="18" charset="0"/>
              </a:rPr>
              <a:t>to onda kada to traže temeljna prava ljudske osobe</a:t>
            </a:r>
            <a:r>
              <a:rPr lang="hr-HR" dirty="0">
                <a:latin typeface="Calibri" panose="020F0502020204030204" pitchFamily="34" charset="0"/>
                <a:ea typeface="Calibri" panose="020F0502020204030204" pitchFamily="34" charset="0"/>
                <a:cs typeface="Times New Roman" panose="02020603050405020304" pitchFamily="18" charset="0"/>
              </a:rPr>
              <a:t>, </a:t>
            </a:r>
            <a:r>
              <a:rPr lang="hr-HR" b="1" dirty="0">
                <a:latin typeface="Calibri" panose="020F0502020204030204" pitchFamily="34" charset="0"/>
                <a:ea typeface="Calibri" panose="020F0502020204030204" pitchFamily="34" charset="0"/>
                <a:cs typeface="Times New Roman" panose="02020603050405020304" pitchFamily="18" charset="0"/>
              </a:rPr>
              <a:t>upotrebljavajući samo takva sredstva koja su u skladu s Evanđeljem.</a:t>
            </a:r>
            <a:r>
              <a:rPr lang="hr-HR" dirty="0">
                <a:latin typeface="Calibri" panose="020F0502020204030204" pitchFamily="34" charset="0"/>
                <a:ea typeface="Calibri" panose="020F0502020204030204" pitchFamily="34" charset="0"/>
                <a:cs typeface="Times New Roman" panose="02020603050405020304" pitchFamily="18" charset="0"/>
              </a:rPr>
              <a:t> </a:t>
            </a:r>
            <a:br>
              <a:rPr lang="hr-HR" dirty="0">
                <a:latin typeface="Calibri" panose="020F0502020204030204" pitchFamily="34" charset="0"/>
                <a:ea typeface="Calibri" panose="020F0502020204030204" pitchFamily="34" charset="0"/>
                <a:cs typeface="Times New Roman" panose="02020603050405020304" pitchFamily="18" charset="0"/>
              </a:rPr>
            </a:br>
            <a:endParaRPr lang="hr-HR"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2420888"/>
            <a:ext cx="8784976" cy="4320480"/>
          </a:xfrm>
          <a:prstGeom prst="rect">
            <a:avLst/>
          </a:prstGeom>
          <a:effectLst>
            <a:glow rad="228600">
              <a:schemeClr val="accent2">
                <a:satMod val="175000"/>
                <a:alpha val="40000"/>
              </a:schemeClr>
            </a:glow>
          </a:effectLst>
        </p:spPr>
      </p:pic>
    </p:spTree>
    <p:extLst>
      <p:ext uri="{BB962C8B-B14F-4D97-AF65-F5344CB8AC3E}">
        <p14:creationId xmlns:p14="http://schemas.microsoft.com/office/powerpoint/2010/main" val="490613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07504" y="116632"/>
            <a:ext cx="8928992" cy="2463238"/>
          </a:xfrm>
          <a:prstGeom prst="rect">
            <a:avLst/>
          </a:prstGeom>
          <a:solidFill>
            <a:schemeClr val="tx2">
              <a:lumMod val="10000"/>
              <a:lumOff val="90000"/>
            </a:schemeClr>
          </a:solidFill>
          <a:effectLst>
            <a:glow rad="228600">
              <a:schemeClr val="accent5">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KRŠĆANIN – POLITIKA I POLITIČKE ZAJEDNICE</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b="1" dirty="0">
                <a:latin typeface="Calibri" panose="020F0502020204030204" pitchFamily="34" charset="0"/>
                <a:ea typeface="Calibri" panose="020F0502020204030204" pitchFamily="34" charset="0"/>
                <a:cs typeface="Times New Roman" panose="02020603050405020304" pitchFamily="18" charset="0"/>
              </a:rPr>
              <a:t>Kakva je situacija? </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dirty="0">
                <a:latin typeface="Calibri" panose="020F0502020204030204" pitchFamily="34" charset="0"/>
                <a:ea typeface="Calibri" panose="020F0502020204030204" pitchFamily="34" charset="0"/>
                <a:cs typeface="Times New Roman" panose="02020603050405020304" pitchFamily="18" charset="0"/>
              </a:rPr>
              <a:t>Današnji je svijet podijeljen na političke zajednice. Ta činjenica određuje i državu.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Ta činjenica pred kršćanina postavlja najrazličitija, često najkontroverznija pitanja i probleme. </a:t>
            </a:r>
            <a:r>
              <a:rPr lang="hr-HR" dirty="0">
                <a:latin typeface="Calibri" panose="020F0502020204030204" pitchFamily="34" charset="0"/>
                <a:ea typeface="Calibri" panose="020F0502020204030204" pitchFamily="34" charset="0"/>
                <a:cs typeface="Times New Roman" panose="02020603050405020304" pitchFamily="18" charset="0"/>
              </a:rPr>
              <a:t>Možda ni na jednom drugom području nije tako teško spojiti, kao upravo na tom – kako živjeti političko biće vlastite društveno političke zajednice u kojoj živiš? Je li moguće ostati po strani? Pojavljuje se pitanje sudjelovanja odnosno nesudjelovanja, poistovjećivanja, članstva i </a:t>
            </a:r>
            <a:r>
              <a:rPr lang="hr-HR" dirty="0" err="1">
                <a:latin typeface="Calibri" panose="020F0502020204030204" pitchFamily="34" charset="0"/>
                <a:ea typeface="Calibri" panose="020F0502020204030204" pitchFamily="34" charset="0"/>
                <a:cs typeface="Times New Roman" panose="02020603050405020304" pitchFamily="18" charset="0"/>
              </a:rPr>
              <a:t>nečlanstva</a:t>
            </a:r>
            <a:r>
              <a:rPr lang="hr-HR" dirty="0">
                <a:latin typeface="Calibri" panose="020F0502020204030204" pitchFamily="34" charset="0"/>
                <a:ea typeface="Calibri" panose="020F0502020204030204" pitchFamily="34" charset="0"/>
                <a:cs typeface="Times New Roman" panose="02020603050405020304" pitchFamily="18" charset="0"/>
              </a:rPr>
              <a:t>, pitanje odgovornosti za zajednicu i sl.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2514600"/>
            <a:ext cx="8928992" cy="4226768"/>
          </a:xfrm>
          <a:prstGeom prst="rect">
            <a:avLst/>
          </a:prstGeom>
          <a:effectLst>
            <a:glow rad="228600">
              <a:schemeClr val="accent5">
                <a:satMod val="175000"/>
                <a:alpha val="40000"/>
              </a:schemeClr>
            </a:glow>
          </a:effectLst>
        </p:spPr>
      </p:pic>
    </p:spTree>
    <p:extLst>
      <p:ext uri="{BB962C8B-B14F-4D97-AF65-F5344CB8AC3E}">
        <p14:creationId xmlns:p14="http://schemas.microsoft.com/office/powerpoint/2010/main" val="4270227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9512" y="116632"/>
            <a:ext cx="8784976" cy="1277786"/>
          </a:xfrm>
          <a:prstGeom prst="rect">
            <a:avLst/>
          </a:prstGeom>
          <a:solidFill>
            <a:srgbClr val="D2F1F8"/>
          </a:solidFill>
          <a:effectLst>
            <a:glow rad="228600">
              <a:schemeClr val="accent3">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Netko je napisao: </a:t>
            </a:r>
            <a:r>
              <a:rPr lang="hr-HR" b="1" dirty="0">
                <a:latin typeface="Calibri" panose="020F0502020204030204" pitchFamily="34" charset="0"/>
                <a:ea typeface="Calibri" panose="020F0502020204030204" pitchFamily="34" charset="0"/>
                <a:cs typeface="Times New Roman" panose="02020603050405020304" pitchFamily="18" charset="0"/>
              </a:rPr>
              <a:t>„Ako se ti nećeš baviti politikom, politika će se baviti tobom“. </a:t>
            </a:r>
            <a:r>
              <a:rPr lang="hr-HR" dirty="0">
                <a:latin typeface="Calibri" panose="020F0502020204030204" pitchFamily="34" charset="0"/>
                <a:ea typeface="Calibri" panose="020F0502020204030204" pitchFamily="34" charset="0"/>
                <a:cs typeface="Times New Roman" panose="02020603050405020304" pitchFamily="18" charset="0"/>
              </a:rPr>
              <a:t>Nemoguće je ostati izvan, jer i pasivnost može biti politika. Razmišljanje o Crkvi u suvremenom svijetu ne bi bilo potpuno kad ne bismo barem jednu katehezu posvetili tom problemu.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Koje je mjesto kršćanina u društveno – političkoj zajednici? Koje je mjesto Crkve u njoj.</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394418"/>
            <a:ext cx="8784975" cy="5274941"/>
          </a:xfrm>
          <a:prstGeom prst="rect">
            <a:avLst/>
          </a:prstGeom>
          <a:effectLst>
            <a:glow rad="228600">
              <a:schemeClr val="accent3">
                <a:satMod val="175000"/>
                <a:alpha val="40000"/>
              </a:schemeClr>
            </a:glow>
          </a:effectLst>
        </p:spPr>
      </p:pic>
    </p:spTree>
    <p:extLst>
      <p:ext uri="{BB962C8B-B14F-4D97-AF65-F5344CB8AC3E}">
        <p14:creationId xmlns:p14="http://schemas.microsoft.com/office/powerpoint/2010/main" val="1879081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9512" y="188640"/>
            <a:ext cx="8856984" cy="2759602"/>
          </a:xfrm>
          <a:prstGeom prst="rect">
            <a:avLst/>
          </a:prstGeom>
          <a:solidFill>
            <a:schemeClr val="accent3">
              <a:lumMod val="20000"/>
              <a:lumOff val="80000"/>
            </a:schemeClr>
          </a:solidFill>
          <a:effectLst>
            <a:glow rad="228600">
              <a:schemeClr val="accent2">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Što je to politika? </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b="1" dirty="0">
                <a:latin typeface="Calibri" panose="020F0502020204030204" pitchFamily="34" charset="0"/>
                <a:ea typeface="Calibri" panose="020F0502020204030204" pitchFamily="34" charset="0"/>
                <a:cs typeface="Times New Roman" panose="02020603050405020304" pitchFamily="18" charset="0"/>
              </a:rPr>
              <a:t>Suvremeni politički život bogat je i raznolik, šaren i u </a:t>
            </a:r>
            <a:r>
              <a:rPr lang="hr-HR" b="1" dirty="0" smtClean="0">
                <a:latin typeface="Calibri" panose="020F0502020204030204" pitchFamily="34" charset="0"/>
                <a:ea typeface="Calibri" panose="020F0502020204030204" pitchFamily="34" charset="0"/>
                <a:cs typeface="Times New Roman" panose="02020603050405020304" pitchFamily="18" charset="0"/>
              </a:rPr>
              <a:t>sebi duboko </a:t>
            </a:r>
            <a:r>
              <a:rPr lang="hr-HR" b="1" dirty="0">
                <a:latin typeface="Calibri" panose="020F0502020204030204" pitchFamily="34" charset="0"/>
                <a:ea typeface="Calibri" panose="020F0502020204030204" pitchFamily="34" charset="0"/>
                <a:cs typeface="Times New Roman" panose="02020603050405020304" pitchFamily="18" charset="0"/>
              </a:rPr>
              <a:t>oprečan</a:t>
            </a:r>
            <a:r>
              <a:rPr lang="hr-HR" dirty="0">
                <a:latin typeface="Calibri" panose="020F0502020204030204" pitchFamily="34" charset="0"/>
                <a:ea typeface="Calibri" panose="020F0502020204030204" pitchFamily="34" charset="0"/>
                <a:cs typeface="Times New Roman" panose="02020603050405020304" pitchFamily="18" charset="0"/>
              </a:rPr>
              <a:t>. Sam pojam „politika“ ima svoj korijen u grčkom pojmu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„polis“, </a:t>
            </a:r>
            <a:r>
              <a:rPr lang="hr-HR" dirty="0">
                <a:latin typeface="Calibri" panose="020F0502020204030204" pitchFamily="34" charset="0"/>
                <a:ea typeface="Calibri" panose="020F0502020204030204" pitchFamily="34" charset="0"/>
                <a:cs typeface="Times New Roman" panose="02020603050405020304" pitchFamily="18" charset="0"/>
              </a:rPr>
              <a:t>što znači grad, država. U tom bi značenju riječ „politika“ označavala brigu za grad, odnosno državu, staranje oko države, oko života unutar države i njezine odnose s drugima. Nije nam cilj da ovdje govorimo o državi i njezinu nastanku unutar društvenih raslojavanja ljudske povijesti,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no svakako treba istaknuti da država nije sebi cilj, ona sve svoje opravdanje ima u služenju općem dobru sviju koji je tvore</a:t>
            </a:r>
            <a:r>
              <a:rPr lang="hr-HR" dirty="0">
                <a:latin typeface="Calibri" panose="020F0502020204030204" pitchFamily="34" charset="0"/>
                <a:ea typeface="Calibri" panose="020F0502020204030204" pitchFamily="34" charset="0"/>
                <a:cs typeface="Times New Roman" panose="02020603050405020304" pitchFamily="18" charset="0"/>
              </a:rPr>
              <a:t>. I taj se red nikada ne smije preokrenuti, jer nisu ljudi radi države, već je država radi ljudi, pa je to jedan od bitnih uvjeta zdravog društva.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2948242"/>
            <a:ext cx="8856984" cy="3793126"/>
          </a:xfrm>
          <a:prstGeom prst="rect">
            <a:avLst/>
          </a:prstGeom>
          <a:effectLst>
            <a:glow rad="228600">
              <a:schemeClr val="accent2">
                <a:satMod val="175000"/>
                <a:alpha val="40000"/>
              </a:schemeClr>
            </a:glow>
          </a:effectLst>
        </p:spPr>
      </p:pic>
    </p:spTree>
    <p:extLst>
      <p:ext uri="{BB962C8B-B14F-4D97-AF65-F5344CB8AC3E}">
        <p14:creationId xmlns:p14="http://schemas.microsoft.com/office/powerpoint/2010/main" val="940059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07504" y="116632"/>
            <a:ext cx="8928992" cy="2463238"/>
          </a:xfrm>
          <a:prstGeom prst="rect">
            <a:avLst/>
          </a:prstGeom>
          <a:solidFill>
            <a:schemeClr val="tx2">
              <a:lumMod val="10000"/>
              <a:lumOff val="90000"/>
            </a:schemeClr>
          </a:solidFill>
          <a:effectLst>
            <a:glow rad="228600">
              <a:schemeClr val="accent4">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Demokracija </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dirty="0">
                <a:latin typeface="Calibri" panose="020F0502020204030204" pitchFamily="34" charset="0"/>
                <a:ea typeface="Calibri" panose="020F0502020204030204" pitchFamily="34" charset="0"/>
                <a:cs typeface="Times New Roman" panose="02020603050405020304" pitchFamily="18" charset="0"/>
              </a:rPr>
              <a:t>Država sabire slobodne ljude, koji onda u različitim mišljenjima čine i uvjetuju da postoje različiti politički sistemi, državna i društvena uređenja, različite političke stranke. Zanimljivo je da se svi oni deklariraju kao oni kojima je na srcu opće dobro društva, svaki ima svoj program za koji tvrdi da je najbolji, najviše služi narodu. Svi se zalažu za blagostanje, zadovoljavanje potreba ljudi, građana.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Politički su sistemi uvjetovani i razvojem sredstava za proizvodnju, ekonomsko-socijalnim raslojavanjem. </a:t>
            </a:r>
            <a:r>
              <a:rPr lang="hr-HR" dirty="0">
                <a:latin typeface="Calibri" panose="020F0502020204030204" pitchFamily="34" charset="0"/>
                <a:ea typeface="Calibri" panose="020F0502020204030204" pitchFamily="34" charset="0"/>
                <a:cs typeface="Times New Roman" panose="02020603050405020304" pitchFamily="18" charset="0"/>
              </a:rPr>
              <a:t>Stoga danas u svijetu vlada veliko političko šarenilo sistema, ideologija, stranaka.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2579870"/>
            <a:ext cx="8928992" cy="4161498"/>
          </a:xfrm>
          <a:prstGeom prst="rect">
            <a:avLst/>
          </a:prstGeom>
          <a:effectLst>
            <a:glow rad="228600">
              <a:schemeClr val="accent4">
                <a:satMod val="175000"/>
                <a:alpha val="40000"/>
              </a:schemeClr>
            </a:glow>
          </a:effectLst>
        </p:spPr>
      </p:pic>
    </p:spTree>
    <p:extLst>
      <p:ext uri="{BB962C8B-B14F-4D97-AF65-F5344CB8AC3E}">
        <p14:creationId xmlns:p14="http://schemas.microsoft.com/office/powerpoint/2010/main" val="62340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07504" y="116632"/>
            <a:ext cx="8928992" cy="1870512"/>
          </a:xfrm>
          <a:prstGeom prst="rect">
            <a:avLst/>
          </a:prstGeom>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U svim tim političkim gibanjima osobito se svuda naglašava „demokracija“ </a:t>
            </a:r>
            <a:r>
              <a:rPr lang="hr-HR" dirty="0">
                <a:latin typeface="Calibri" panose="020F0502020204030204" pitchFamily="34" charset="0"/>
                <a:ea typeface="Calibri" panose="020F0502020204030204" pitchFamily="34" charset="0"/>
                <a:cs typeface="Times New Roman" panose="02020603050405020304" pitchFamily="18" charset="0"/>
              </a:rPr>
              <a:t>(grčki „demos“ = narod, „</a:t>
            </a:r>
            <a:r>
              <a:rPr lang="hr-HR" dirty="0" err="1">
                <a:latin typeface="Calibri" panose="020F0502020204030204" pitchFamily="34" charset="0"/>
                <a:ea typeface="Calibri" panose="020F0502020204030204" pitchFamily="34" charset="0"/>
                <a:cs typeface="Times New Roman" panose="02020603050405020304" pitchFamily="18" charset="0"/>
              </a:rPr>
              <a:t>krateo</a:t>
            </a:r>
            <a:r>
              <a:rPr lang="hr-HR" dirty="0">
                <a:latin typeface="Calibri" panose="020F0502020204030204" pitchFamily="34" charset="0"/>
                <a:ea typeface="Calibri" panose="020F0502020204030204" pitchFamily="34" charset="0"/>
                <a:cs typeface="Times New Roman" panose="02020603050405020304" pitchFamily="18" charset="0"/>
              </a:rPr>
              <a:t>“ = vladam), što bi značilo maksimalno sudjelovanje naroda u upravljanju. No često je kod pojedinih država to samo fasada iz koje stoji čvrst etatiziran, gotovo totalitaran, sistem. Budući da se država brine o općem dobru sviju, svakako da treba nastojati i pronaći način kako da narod koji sačinjava državu što više, jače i neposrednije dođe do načina odlučivanja, izražavanja svojega mišljenja i opredjeljenja.</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987144"/>
            <a:ext cx="8928992" cy="4682216"/>
          </a:xfrm>
          <a:prstGeom prst="rect">
            <a:avLst/>
          </a:prstGeom>
        </p:spPr>
      </p:pic>
      <p:pic>
        <p:nvPicPr>
          <p:cNvPr id="4" name="Slika 3"/>
          <p:cNvPicPr>
            <a:picLocks noChangeAspect="1"/>
          </p:cNvPicPr>
          <p:nvPr/>
        </p:nvPicPr>
        <p:blipFill rotWithShape="1">
          <a:blip r:embed="rId3">
            <a:extLst>
              <a:ext uri="{28A0092B-C50C-407E-A947-70E740481C1C}">
                <a14:useLocalDpi xmlns:a14="http://schemas.microsoft.com/office/drawing/2010/main" val="0"/>
              </a:ext>
            </a:extLst>
          </a:blip>
          <a:srcRect l="40764"/>
          <a:stretch/>
        </p:blipFill>
        <p:spPr>
          <a:xfrm>
            <a:off x="7740352" y="2030437"/>
            <a:ext cx="1151012" cy="1828800"/>
          </a:xfrm>
          <a:prstGeom prst="rect">
            <a:avLst/>
          </a:prstGeom>
        </p:spPr>
      </p:pic>
    </p:spTree>
    <p:extLst>
      <p:ext uri="{BB962C8B-B14F-4D97-AF65-F5344CB8AC3E}">
        <p14:creationId xmlns:p14="http://schemas.microsoft.com/office/powerpoint/2010/main" val="2629790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07504" y="116632"/>
            <a:ext cx="8928992" cy="2153731"/>
          </a:xfrm>
          <a:prstGeom prst="rect">
            <a:avLst/>
          </a:prstGeom>
          <a:solidFill>
            <a:schemeClr val="accent3">
              <a:lumMod val="20000"/>
              <a:lumOff val="80000"/>
            </a:schemeClr>
          </a:solidFill>
          <a:effectLst>
            <a:glow rad="228600">
              <a:schemeClr val="accent6">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Totalitarizam</a:t>
            </a:r>
            <a:r>
              <a:rPr lang="hr-HR" dirty="0">
                <a:latin typeface="Calibri" panose="020F0502020204030204" pitchFamily="34" charset="0"/>
                <a:ea typeface="Calibri" panose="020F0502020204030204" pitchFamily="34" charset="0"/>
                <a:cs typeface="Times New Roman" panose="02020603050405020304" pitchFamily="18" charset="0"/>
              </a:rPr>
              <a:t/>
            </a:r>
            <a:br>
              <a:rPr lang="hr-HR" dirty="0">
                <a:latin typeface="Calibri" panose="020F0502020204030204" pitchFamily="34" charset="0"/>
                <a:ea typeface="Calibri" panose="020F0502020204030204" pitchFamily="34" charset="0"/>
                <a:cs typeface="Times New Roman" panose="02020603050405020304" pitchFamily="18" charset="0"/>
              </a:rPr>
            </a:br>
            <a:r>
              <a:rPr lang="hr-HR" dirty="0">
                <a:latin typeface="Calibri" panose="020F0502020204030204" pitchFamily="34" charset="0"/>
                <a:ea typeface="Calibri" panose="020F0502020204030204" pitchFamily="34" charset="0"/>
                <a:cs typeface="Times New Roman" panose="02020603050405020304" pitchFamily="18" charset="0"/>
              </a:rPr>
              <a:t>Nasuprot demokratskom društveno-političkim sistemima poznajemo i diktature, totalitarne sisteme i u povijesti i u današnje vrijeme, kada se pojedinac ili grupa ljudi nametne čitavoj državnoj zajednici ( francuski kralj </a:t>
            </a:r>
            <a:r>
              <a:rPr lang="hr-HR" dirty="0" err="1">
                <a:latin typeface="Calibri" panose="020F0502020204030204" pitchFamily="34" charset="0"/>
                <a:ea typeface="Calibri" panose="020F0502020204030204" pitchFamily="34" charset="0"/>
                <a:cs typeface="Times New Roman" panose="02020603050405020304" pitchFamily="18" charset="0"/>
              </a:rPr>
              <a:t>Luj</a:t>
            </a:r>
            <a:r>
              <a:rPr lang="hr-HR" dirty="0">
                <a:latin typeface="Calibri" panose="020F0502020204030204" pitchFamily="34" charset="0"/>
                <a:ea typeface="Calibri" panose="020F0502020204030204" pitchFamily="34" charset="0"/>
                <a:cs typeface="Times New Roman" panose="02020603050405020304" pitchFamily="18" charset="0"/>
              </a:rPr>
              <a:t> XIV „L' </a:t>
            </a:r>
            <a:r>
              <a:rPr lang="hr-HR" dirty="0" err="1">
                <a:latin typeface="Calibri" panose="020F0502020204030204" pitchFamily="34" charset="0"/>
                <a:ea typeface="Calibri" panose="020F0502020204030204" pitchFamily="34" charset="0"/>
                <a:cs typeface="Times New Roman" panose="02020603050405020304" pitchFamily="18" charset="0"/>
              </a:rPr>
              <a:t>etat</a:t>
            </a:r>
            <a:r>
              <a:rPr lang="hr-HR" dirty="0">
                <a:latin typeface="Calibri" panose="020F0502020204030204" pitchFamily="34" charset="0"/>
                <a:ea typeface="Calibri" panose="020F0502020204030204" pitchFamily="34" charset="0"/>
                <a:cs typeface="Times New Roman" panose="02020603050405020304" pitchFamily="18" charset="0"/>
              </a:rPr>
              <a:t> c' </a:t>
            </a:r>
            <a:r>
              <a:rPr lang="hr-HR" dirty="0" err="1">
                <a:latin typeface="Calibri" panose="020F0502020204030204" pitchFamily="34" charset="0"/>
                <a:ea typeface="Calibri" panose="020F0502020204030204" pitchFamily="34" charset="0"/>
                <a:cs typeface="Times New Roman" panose="02020603050405020304" pitchFamily="18" charset="0"/>
              </a:rPr>
              <a:t>est</a:t>
            </a:r>
            <a:r>
              <a:rPr lang="hr-HR" dirty="0">
                <a:latin typeface="Calibri" panose="020F0502020204030204" pitchFamily="34" charset="0"/>
                <a:ea typeface="Calibri" panose="020F0502020204030204" pitchFamily="34" charset="0"/>
                <a:cs typeface="Times New Roman" panose="02020603050405020304" pitchFamily="18" charset="0"/>
              </a:rPr>
              <a:t> </a:t>
            </a:r>
            <a:r>
              <a:rPr lang="hr-HR" dirty="0" err="1">
                <a:latin typeface="Calibri" panose="020F0502020204030204" pitchFamily="34" charset="0"/>
                <a:ea typeface="Calibri" panose="020F0502020204030204" pitchFamily="34" charset="0"/>
                <a:cs typeface="Times New Roman" panose="02020603050405020304" pitchFamily="18" charset="0"/>
              </a:rPr>
              <a:t>moi</a:t>
            </a:r>
            <a:r>
              <a:rPr lang="hr-HR" dirty="0">
                <a:latin typeface="Calibri" panose="020F0502020204030204" pitchFamily="34" charset="0"/>
                <a:ea typeface="Calibri" panose="020F0502020204030204" pitchFamily="34" charset="0"/>
                <a:cs typeface="Times New Roman" panose="02020603050405020304" pitchFamily="18" charset="0"/>
              </a:rPr>
              <a:t>“ – Država to sam ja. Pojedinac ili grupa prigrabe sebi sva prava vladanja i odlučivanja, guše se ustavne slobode, ruši se pravednost, ravnopravnost i sloboda. </a:t>
            </a:r>
            <a:r>
              <a:rPr lang="hr-HR" dirty="0" smtClean="0">
                <a:latin typeface="Calibri" panose="020F0502020204030204" pitchFamily="34" charset="0"/>
                <a:ea typeface="Calibri" panose="020F0502020204030204" pitchFamily="34" charset="0"/>
                <a:cs typeface="Times New Roman" panose="02020603050405020304" pitchFamily="18" charset="0"/>
              </a:rPr>
              <a:t>Totalitarizam je danas u nekim područjima svuda prisutan.</a:t>
            </a:r>
            <a:endParaRPr lang="hr-HR"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2270362"/>
            <a:ext cx="8928992" cy="4398997"/>
          </a:xfrm>
          <a:prstGeom prst="rect">
            <a:avLst/>
          </a:prstGeom>
          <a:effectLst>
            <a:glow rad="228600">
              <a:schemeClr val="accent6">
                <a:satMod val="175000"/>
                <a:alpha val="40000"/>
              </a:schemeClr>
            </a:glow>
          </a:effectLst>
        </p:spPr>
      </p:pic>
    </p:spTree>
    <p:extLst>
      <p:ext uri="{BB962C8B-B14F-4D97-AF65-F5344CB8AC3E}">
        <p14:creationId xmlns:p14="http://schemas.microsoft.com/office/powerpoint/2010/main" val="405720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9512" y="116632"/>
            <a:ext cx="8856984" cy="3055965"/>
          </a:xfrm>
          <a:prstGeom prst="rect">
            <a:avLst/>
          </a:prstGeom>
          <a:solidFill>
            <a:schemeClr val="bg2">
              <a:lumMod val="20000"/>
              <a:lumOff val="80000"/>
            </a:schemeClr>
          </a:solidFill>
          <a:effectLst>
            <a:glow rad="228600">
              <a:schemeClr val="accent3">
                <a:satMod val="175000"/>
                <a:alpha val="40000"/>
              </a:schemeClr>
            </a:glow>
          </a:effectLst>
        </p:spPr>
        <p:txBody>
          <a:bodyPr wrap="square">
            <a:spAutoFit/>
          </a:bodyPr>
          <a:lstStyle/>
          <a:p>
            <a:pPr>
              <a:lnSpc>
                <a:spcPct val="107000"/>
              </a:lnSpc>
              <a:spcAft>
                <a:spcPts val="800"/>
              </a:spcAft>
            </a:pP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Krštenik je član konkretne </a:t>
            </a:r>
            <a:r>
              <a:rPr lang="hr-HR"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društv</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.-političke zajednice</a:t>
            </a:r>
            <a:b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br>
            <a:r>
              <a:rPr lang="hr-HR" dirty="0">
                <a:latin typeface="Calibri" panose="020F0502020204030204" pitchFamily="34" charset="0"/>
                <a:ea typeface="Calibri" panose="020F0502020204030204" pitchFamily="34" charset="0"/>
                <a:cs typeface="Times New Roman" panose="02020603050405020304" pitchFamily="18" charset="0"/>
              </a:rPr>
              <a:t>koje je mjesto krštenika u društveno – političkom život vlastite </a:t>
            </a:r>
            <a:r>
              <a:rPr lang="hr-HR" dirty="0" smtClean="0">
                <a:latin typeface="Calibri" panose="020F0502020204030204" pitchFamily="34" charset="0"/>
                <a:ea typeface="Calibri" panose="020F0502020204030204" pitchFamily="34" charset="0"/>
                <a:cs typeface="Times New Roman" panose="02020603050405020304" pitchFamily="18" charset="0"/>
              </a:rPr>
              <a:t>zajednice. </a:t>
            </a:r>
            <a:r>
              <a:rPr lang="hr-HR" dirty="0">
                <a:latin typeface="Calibri" panose="020F0502020204030204" pitchFamily="34" charset="0"/>
                <a:ea typeface="Calibri" panose="020F0502020204030204" pitchFamily="34" charset="0"/>
                <a:cs typeface="Times New Roman" panose="02020603050405020304" pitchFamily="18" charset="0"/>
              </a:rPr>
              <a:t>Krštenik je poput svih drugih ljudi također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r>
              <a:rPr lang="hr-HR"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zoon</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hr-HR" b="1"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politikon</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hr-HR" dirty="0">
                <a:latin typeface="Calibri" panose="020F0502020204030204" pitchFamily="34" charset="0"/>
                <a:ea typeface="Calibri" panose="020F0502020204030204" pitchFamily="34" charset="0"/>
                <a:cs typeface="Times New Roman" panose="02020603050405020304" pitchFamily="18" charset="0"/>
              </a:rPr>
              <a:t>– društveno biće. U skladu je s ljudskom prirodom da se kroz čitavu povijest čovječanstvo na neki način organizira, stvara zajedništvo, određene pravne strukture. Kako svako društvo tvore osobe, sasvim je normalna težnja da se pronađu takve političko –pravne strukture koje će omogućiti svim građanima, i to bez ikakve diskriminacije, stvaranju mogućnost slobodnog i aktivnog sudjelovanja u političkom životu zajednice, i to pri izradi pravnih temelja i pri upravljanju državom,  izboru njezinih rukovodilaca i upravnih tijela. </a:t>
            </a:r>
            <a:r>
              <a:rPr lang="hr-HR" b="1" dirty="0">
                <a:latin typeface="Calibri" panose="020F0502020204030204" pitchFamily="34" charset="0"/>
                <a:ea typeface="Calibri" panose="020F0502020204030204" pitchFamily="34" charset="0"/>
                <a:cs typeface="Times New Roman" panose="02020603050405020304" pitchFamily="18" charset="0"/>
              </a:rPr>
              <a:t>Ovdje ne ulazimo u konkretne situacije, kako je to u pojedinim zemljama i državama ostvareno, kojim demokratskim oblicima i sl.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3284984"/>
            <a:ext cx="8856984" cy="3456384"/>
          </a:xfrm>
          <a:prstGeom prst="rect">
            <a:avLst/>
          </a:prstGeom>
          <a:effectLst>
            <a:glow rad="228600">
              <a:schemeClr val="accent3">
                <a:satMod val="175000"/>
                <a:alpha val="40000"/>
              </a:schemeClr>
            </a:glow>
          </a:effectLst>
        </p:spPr>
      </p:pic>
    </p:spTree>
    <p:extLst>
      <p:ext uri="{BB962C8B-B14F-4D97-AF65-F5344CB8AC3E}">
        <p14:creationId xmlns:p14="http://schemas.microsoft.com/office/powerpoint/2010/main" val="3080416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9512" y="116632"/>
            <a:ext cx="8712968" cy="2166875"/>
          </a:xfrm>
          <a:prstGeom prst="rect">
            <a:avLst/>
          </a:prstGeom>
          <a:solidFill>
            <a:srgbClr val="FFFFCC"/>
          </a:solidFill>
          <a:effectLst>
            <a:glow rad="228600">
              <a:schemeClr val="accent3">
                <a:satMod val="175000"/>
                <a:alpha val="40000"/>
              </a:schemeClr>
            </a:glow>
          </a:effectLst>
        </p:spPr>
        <p:txBody>
          <a:bodyPr wrap="square">
            <a:spAutoFit/>
          </a:bodyPr>
          <a:lstStyle/>
          <a:p>
            <a:pPr>
              <a:lnSpc>
                <a:spcPct val="107000"/>
              </a:lnSpc>
              <a:spcAft>
                <a:spcPts val="800"/>
              </a:spcAft>
            </a:pPr>
            <a:r>
              <a:rPr lang="hr-HR" dirty="0">
                <a:latin typeface="Calibri" panose="020F0502020204030204" pitchFamily="34" charset="0"/>
                <a:ea typeface="Calibri" panose="020F0502020204030204" pitchFamily="34" charset="0"/>
                <a:cs typeface="Times New Roman" panose="02020603050405020304" pitchFamily="18" charset="0"/>
              </a:rPr>
              <a:t>Želimo generalno naglasiti taj odnos pojedinca prema društveno-političkoj zajednici. </a:t>
            </a:r>
            <a:r>
              <a:rPr lang="hr-HR"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Svi imaju pravo i dužnost graditi svoju društveno-političku zajednicu i svi imaju pravo i dužnost da se služe svojim pravom glasa za opće dobro. </a:t>
            </a:r>
            <a:r>
              <a:rPr lang="hr-HR" dirty="0">
                <a:latin typeface="Calibri" panose="020F0502020204030204" pitchFamily="34" charset="0"/>
                <a:ea typeface="Calibri" panose="020F0502020204030204" pitchFamily="34" charset="0"/>
                <a:cs typeface="Times New Roman" panose="02020603050405020304" pitchFamily="18" charset="0"/>
              </a:rPr>
              <a:t>To sudjelovanje mora biti upravljano vlastitom savješću, a javna vlast mora osigurati i zaštititi prava i slobode  uključivanja sviju u izgradnju i funkcioniranje vlastite  </a:t>
            </a:r>
            <a:r>
              <a:rPr lang="hr-HR" dirty="0" smtClean="0">
                <a:latin typeface="Calibri" panose="020F0502020204030204" pitchFamily="34" charset="0"/>
                <a:ea typeface="Calibri" panose="020F0502020204030204" pitchFamily="34" charset="0"/>
                <a:cs typeface="Times New Roman" panose="02020603050405020304" pitchFamily="18" charset="0"/>
              </a:rPr>
              <a:t>društveno </a:t>
            </a:r>
            <a:r>
              <a:rPr lang="hr-HR" dirty="0">
                <a:latin typeface="Calibri" panose="020F0502020204030204" pitchFamily="34" charset="0"/>
                <a:ea typeface="Calibri" panose="020F0502020204030204" pitchFamily="34" charset="0"/>
                <a:cs typeface="Times New Roman" panose="02020603050405020304" pitchFamily="18" charset="0"/>
              </a:rPr>
              <a:t>– političke zajednice. To se prvenstveno čini slobodom štampe , slobodom očitovanja svojeg političkog uvjerenja, slobodom sastajanja i dogovaranja. </a:t>
            </a:r>
          </a:p>
        </p:txBody>
      </p:sp>
      <p:pic>
        <p:nvPicPr>
          <p:cNvPr id="3" name="Slik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2283508"/>
            <a:ext cx="8712968" cy="4457860"/>
          </a:xfrm>
          <a:prstGeom prst="rect">
            <a:avLst/>
          </a:prstGeom>
          <a:effectLst>
            <a:glow rad="228600">
              <a:schemeClr val="accent3">
                <a:satMod val="175000"/>
                <a:alpha val="40000"/>
              </a:schemeClr>
            </a:glow>
          </a:effectLst>
        </p:spPr>
      </p:pic>
    </p:spTree>
    <p:extLst>
      <p:ext uri="{BB962C8B-B14F-4D97-AF65-F5344CB8AC3E}">
        <p14:creationId xmlns:p14="http://schemas.microsoft.com/office/powerpoint/2010/main" val="3580250481"/>
      </p:ext>
    </p:extLst>
  </p:cSld>
  <p:clrMapOvr>
    <a:masterClrMapping/>
  </p:clrMapOvr>
</p:sld>
</file>

<file path=ppt/theme/theme1.xml><?xml version="1.0" encoding="utf-8"?>
<a:theme xmlns:a="http://schemas.openxmlformats.org/drawingml/2006/main" name="Office Theme">
  <a:themeElements>
    <a:clrScheme name="Crvena">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ema sustava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12614</TotalTime>
  <Words>588</Words>
  <Application>Microsoft Office PowerPoint</Application>
  <PresentationFormat>Prikaz na zaslonu (4:3)</PresentationFormat>
  <Paragraphs>17</Paragraphs>
  <Slides>16</Slides>
  <Notes>0</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16</vt:i4>
      </vt:variant>
    </vt:vector>
  </HeadingPairs>
  <TitlesOfParts>
    <vt:vector size="20" baseType="lpstr">
      <vt:lpstr>Arial</vt:lpstr>
      <vt:lpstr>Calibri</vt:lpstr>
      <vt:lpstr>Times New Roman</vt:lpstr>
      <vt:lpstr>Office Theme</vt:lpstr>
      <vt:lpstr>BIBLIJSKO - MOLITVENE ZAJEDNICE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BIBLIJSKO - MOLITVENA ZAJEDNICA</dc:title>
  <dc:creator>Dell</dc:creator>
  <cp:lastModifiedBy>Matija Simić</cp:lastModifiedBy>
  <cp:revision>1133</cp:revision>
  <dcterms:created xsi:type="dcterms:W3CDTF">2016-08-19T07:36:26Z</dcterms:created>
  <dcterms:modified xsi:type="dcterms:W3CDTF">2025-09-24T15:45:35Z</dcterms:modified>
</cp:coreProperties>
</file>