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15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CCFF99"/>
    <a:srgbClr val="FFFF99"/>
    <a:srgbClr val="CCFFFF"/>
    <a:srgbClr val="FFCCFF"/>
    <a:srgbClr val="CCECFF"/>
    <a:srgbClr val="DEEBF7"/>
    <a:srgbClr val="D2F1F8"/>
    <a:srgbClr val="99FFCC"/>
    <a:srgbClr val="99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93979" autoAdjust="0"/>
  </p:normalViewPr>
  <p:slideViewPr>
    <p:cSldViewPr>
      <p:cViewPr varScale="1">
        <p:scale>
          <a:sx n="65" d="100"/>
          <a:sy n="65" d="100"/>
        </p:scale>
        <p:origin x="1316" y="4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25215D-AE96-46E4-9E74-E43EEF8648CE}" type="datetimeFigureOut">
              <a:rPr lang="hr-HR" smtClean="0"/>
              <a:t>24.8.2025.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F988C-201D-4037-A41B-325189FC6D7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8615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 smtClean="0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4637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349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3377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358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1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8833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339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029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79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242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6309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B0E2D-BF10-442D-A47D-F68905A7D702}" type="datetimeFigureOut">
              <a:rPr lang="hr-HR" smtClean="0">
                <a:solidFill>
                  <a:srgbClr val="564B3C"/>
                </a:solidFill>
              </a:rPr>
              <a:pPr/>
              <a:t>24.8.2025.</a:t>
            </a:fld>
            <a:endParaRPr lang="hr-HR">
              <a:solidFill>
                <a:srgbClr val="564B3C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>
              <a:solidFill>
                <a:srgbClr val="564B3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79276-F584-44FD-8EB7-2C01FCB402DF}" type="slidenum">
              <a:rPr lang="hr-HR" smtClean="0">
                <a:solidFill>
                  <a:srgbClr val="564B3C"/>
                </a:solidFill>
              </a:rPr>
              <a:pPr/>
              <a:t>‹#›</a:t>
            </a:fld>
            <a:endParaRPr lang="hr-HR">
              <a:solidFill>
                <a:srgbClr val="564B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165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16" r:id="rId1"/>
    <p:sldLayoutId id="2147484217" r:id="rId2"/>
    <p:sldLayoutId id="2147484218" r:id="rId3"/>
    <p:sldLayoutId id="2147484219" r:id="rId4"/>
    <p:sldLayoutId id="2147484220" r:id="rId5"/>
    <p:sldLayoutId id="2147484221" r:id="rId6"/>
    <p:sldLayoutId id="2147484222" r:id="rId7"/>
    <p:sldLayoutId id="2147484223" r:id="rId8"/>
    <p:sldLayoutId id="2147484224" r:id="rId9"/>
    <p:sldLayoutId id="2147484225" r:id="rId10"/>
    <p:sldLayoutId id="214748422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5045154"/>
            <a:ext cx="7992888" cy="643338"/>
          </a:xfrm>
          <a:solidFill>
            <a:srgbClr val="CCECFF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r>
              <a:rPr lang="hr-HR" sz="2800" dirty="0" smtClean="0"/>
              <a:t>BIBLIJSKO - MOLITVENE ZAJEDNICE</a:t>
            </a:r>
            <a:endParaRPr lang="hr-HR" sz="280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67744" y="621437"/>
            <a:ext cx="4248472" cy="4331564"/>
          </a:xfrm>
        </p:spPr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31840" y="5661248"/>
            <a:ext cx="4464496" cy="576064"/>
          </a:xfrm>
          <a:solidFill>
            <a:srgbClr val="CCECFF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hr-HR" sz="2800" b="1" dirty="0" smtClean="0"/>
              <a:t>SVETI PETAR I PAVAO</a:t>
            </a:r>
            <a:endParaRPr lang="hr-HR" sz="2800" b="1" dirty="0"/>
          </a:p>
        </p:txBody>
      </p:sp>
      <p:pic>
        <p:nvPicPr>
          <p:cNvPr id="1026" name="Picture 2" descr="C:\Users\Dell\Desktop\petar i pav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49"/>
            <a:ext cx="4392488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13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246323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Razlike su i u školskoj spremi, obavljanju zvanja, karijeri, položaju u vlasti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No sve su sekundarne razlike, koje ni u kojem slučaju ne smiju pogoditi i obeskrijepiti temeljnu jednakost svih ljudi.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Zlo nastaje upravo onda kada se sekundarne razlike pretvaraju u bitne i tako niječu bitnu jednakost svih ljudi.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što je netko inženjer ili liječnik i predsjednik države ni u kojem slučaju nije razlog da ne bude čovjek jednak drugima ili da se drugi zbog toga osjećaju manji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Sekundarne nejednakosti ni u kojem slučaju ne smiju rušiti temeljnu jednakost svih ljudi i dati jednima veća ljudska prava od drugih.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Nikome od ljudi, ni pojedincu ni skupini, ne može biti uskraćeno bilo koje temeljno ljudsko pravo u ime bilo čega.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579870"/>
            <a:ext cx="8856984" cy="408949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526584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856984" cy="187051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 takav čin vrijeđa Stvoritelja. Kršćani su na poseban način pozvani da svojim životom i društveno- političkim angažmanom afirmiraju bitnu jednakost svih ljudi i da u svojoj svakodnevnoj praksi djelotvorno ostvaruju Stvoriteljevu nakanu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Svakako i prije svega da se oni ne izdižu jedni iznad drugih, da se smatraju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vrednijima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većima po dostojanstvu i sl.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Crkva je kao zajednica na poseban način pozvana da bude zajednica ljubavi i pravog bratoljublja, a II vatikanski sabor proglasio je temeljnu jednakost svih kršćana prije svake podjele službe.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6"/>
            <a:ext cx="8856984" cy="4536504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473373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856984" cy="3055965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Slika svijeta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Netko će reći, sve je to lijepo, ali u praksi to nije tako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Na žalost, svakidašnje nam iskustvo govori o velikim postojećim nejednakostima u svijetu.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su prije svega na socijalnom području, koje često ozbiljno ugrožavaju temeljna prava čovjeka, kao što stu pravo na život, pravo na izbor zvanja, pravo na život u skladu s ljudskim dostojanstvom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Velike klasne nejednakosti dijele ljude na više i niže klase s većim ili manjim pravima, mogućnostima stjecanja dobara i rješavanja životnih pitanja.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Mnogi nemaju mogućnosti političkog odlučivanja i ravnopravnog sudjelovanja u javnom životu zajednice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to samo zato jer su druge rase, drugačije ideologije, drukčijih životnih uvjerenja. A sudjelovanje u javnom životu zajednice jest temeljno ljudsko pravo koje je konstitutivni element jednakosti svih ljudi.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172598"/>
            <a:ext cx="8856984" cy="349676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1288381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88640"/>
            <a:ext cx="8928992" cy="1969322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Rasizam i </a:t>
            </a:r>
            <a:r>
              <a:rPr lang="hr-HR" sz="2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aparthaid</a:t>
            </a: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Što da kažemo o rasizmu i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aparthajdu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Južne Afrike, ali ne samo Južne Afrike već i tolikih zemalja u kojima još uvijek vlada rasna diskriminacija?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Čovjek je samo zato manje vrijedan jer ima drugačiju boju kože i samo zato uskraćen u svojim temeljnim ljudskim pravima pokraj privilegirane manje grupe ludi koji drže vlast.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Teško je iskustvo više rase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Teško je naći posao, teško je naći stan, praksa je nekada jako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komplicirana,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djeca u školi, djeca u vrtiću,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itd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132856"/>
            <a:ext cx="8928992" cy="4608512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619040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88640"/>
            <a:ext cx="8928992" cy="157414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jednako vrijedi i za totalitarne sisteme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gdje se gase ili ograničavaju slobode kao što su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sloboda savjesti, vjerske slobode, sloboda govora i uvjerenja, sloboda tiska, sloboda kretanja ljudi.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totalitarnim sistemima ljudi se dijele na one privilegirane i one s ograničenim prav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Svaki totalitarni sistem ozbiljno pogađa bitnu jednakost svih ljudi, vrijeđa ljudsko dostojanstvo i onemogućuje sazrijevanje ljudske osobe.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62788"/>
            <a:ext cx="8928992" cy="4906571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2388263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89831"/>
            <a:ext cx="9001000" cy="2858411"/>
          </a:xfrm>
          <a:prstGeom prst="rect">
            <a:avLst/>
          </a:prstGeom>
          <a:solidFill>
            <a:srgbClr val="FFFFCC"/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Žena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Govoreći o postojećim nejednakostima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 možemo zaobići niti socijalni položaj žene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današnjem svijetu. Po svojem ljudskom dostojanstvu žena je ravnopravna s muškarcem.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Stvorena je posebnom Božjom brigom, kako nam to svjedoči Biblija.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Muškarac i žena su komplementarna bića i oni se međusobno nadopunjuju i jedno drugo trebaju da bi svoje čovještvo razvili do punine. Nijedno od njih nije veće, važnije, obdarenije i jednako im je važno poslanje u ovom svijetu. U ženi jednako tako blista slika Božja kao i u muškarcu, jednak joj je konačni poziv vječnog zajedništva s Bogom, a po krštenju jednako kao i muškarac postaje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pritjelovljena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Crkvi, koja je Tijelo Kristovo.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48242"/>
            <a:ext cx="9001000" cy="3721118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sp>
        <p:nvSpPr>
          <p:cNvPr id="4" name="TekstniOkvir 3"/>
          <p:cNvSpPr txBox="1"/>
          <p:nvPr/>
        </p:nvSpPr>
        <p:spPr>
          <a:xfrm>
            <a:off x="1331640" y="5943145"/>
            <a:ext cx="43229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r-HR" sz="4000" dirty="0" smtClean="0"/>
              <a:t>Kako je to biti žena?</a:t>
            </a:r>
            <a:endParaRPr lang="hr-HR" sz="4000" dirty="0"/>
          </a:p>
        </p:txBody>
      </p:sp>
    </p:spTree>
    <p:extLst>
      <p:ext uri="{BB962C8B-B14F-4D97-AF65-F5344CB8AC3E}">
        <p14:creationId xmlns:p14="http://schemas.microsoft.com/office/powerpoint/2010/main" val="27885227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856984" cy="24632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 usprkos ovako lijepom i uzvišenom razmišljanju o ženi i povijest i svakidašnjica pokazuju da u praksi često postoji i te kako velika nejednakost između muškarca i žene i to na štetu žene.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Jer, ovaj naš svijet još je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uvijek 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„muški“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svijet te u njemu žena često doživljava da je uskraćena u svojim pravima  sudjelovanja u javnom životu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(još uvijek ima država u kojim žena nema pravo glasa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i u ostvarivanju vlastitosti i poslanja koje kao žena ima.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Možda  je najvažnije pogođeno njezino materinstvo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Po materinstvu žena dostiže puninu svojega poslanja, a ono je često u suvremenom svijetu vezano uz tako velike teškoće i ekonomske i socijalne, da je biti majka i te kako teško i iziskuje velike žrtve.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51878"/>
            <a:ext cx="8784976" cy="401748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71873796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16632"/>
            <a:ext cx="8784976" cy="3648691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Koliko društvo ima sluha za materinstvo, koliko se brine kako bi ženi što više olakšao vršenje tog i za društvo vitalnog poslanja, toliko se i žena osjeća ravnopravnim članom toga društva. Jer, njezino je neotuđivo i nepovredivo pravo biti majka, i ako je u tome prikraćena onda je to pogađa u temeljnoj strukturi njezina bića.</a:t>
            </a:r>
            <a:b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Veliki su problemi povezani i sa zapošljavanjima žene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Premda su principi jasni i deklarativno svi podržavaju ženu, praksa, nažalost, nije takva.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Žena ima puno manje šansi da se zaposli od muškarca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Prilikom njezina zapošljavanja odmah se misli na porodiljski , bolovanja zbog djeteta i sl. A u većini je zemalja tako da su oba bračna druga prisiljena biti u radnom odnosu, jer je jako teško živjeti i uzdržavati obitelj s jednom plaćom.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Ženu često pogađaju svakodnevna shvaćanja i mentalitet u kojem se žena podcjenjuje, promatra isključivo kroz erotiku i spolnost, smatra se nižom i manje vrijednom i izvrgnuta je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podsmjehu itd.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3468960"/>
            <a:ext cx="8784976" cy="320040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777324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37652" y="117987"/>
            <a:ext cx="8898844" cy="375128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0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kakav je položaj žene u Crkvi?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Crkva je u po svojem poslanju pozvana da u potpunosti i na temelju božanske objave afirmira dostojanstvo i poslanje žene u obitelji, društvu, suvremenom svijetu i u Crkvi samoj.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gledamo na Isusov pristup „Ženi“, on je revolucionaran.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 razgovara sa ženama, bez obzira na nacionalnu pripadnost ili bračni status, što u to doba nije bilo prihvatljivo, čak su sa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ženom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postupali rigorozno ako je ona pričala s muškarcem. U Isusovom društvu jako je puno aktivnih žena.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je ponajprije njegova majka, zatim razgovor Isusa sa </a:t>
            </a:r>
            <a:r>
              <a:rPr lang="hr-HR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Samarijankom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razgovor Isusa s Marijom i Martom, razgovor Isusa s Marijom Magdalenom itd..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Danas Crkva uključuje žene gotovo u sve strukture uprave. Čak su na čelu nekih važnih institucija u samom Vatikanu. U mnogim biskupijama prisutne su čak kao Kancelari, a na lokalnoj razini prisutne su većinski u aktivnostima jedne Župne zajednice.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976" y="3501008"/>
            <a:ext cx="4680520" cy="324036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  <p:pic>
        <p:nvPicPr>
          <p:cNvPr id="4" name="Slika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52" y="3501008"/>
            <a:ext cx="4074308" cy="3240360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5202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368277"/>
          </a:xfrm>
          <a:prstGeom prst="rect">
            <a:avLst/>
          </a:prstGeom>
          <a:solidFill>
            <a:srgbClr val="CCFFFF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JEDNAKOST USPRKOS RAZLIKAMA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Iskustvo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Svakidašnje nam iskustvo svjedoči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se ljudi stalno bore za prestiž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kako nastoje jedni druge sebi podčiniti,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kolika je tek borba oko karijere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ne može se niti izreći. Svjedoci smo velike nejednakosti u svijetu: ljudi se dižu jedni iznad drugih, je3dni si svojataju veća prava od drugih bilo na temelju rase, bilo na temelju narodnosti, bilo na temelju kapitala ili sredstava za proizvodnju.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 je grijeh pogodio i ranio čovjeka.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732"/>
          <a:stretch/>
        </p:blipFill>
        <p:spPr>
          <a:xfrm>
            <a:off x="107504" y="2484908"/>
            <a:ext cx="8928992" cy="4328467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80141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06813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Ljudi se proglašuju višom rasom, plemenitijim rodom, zaslužnijim od ostalih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što da kažemo o bezbrojnim privilegijama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povlasticama koje ostvaraju mnoga vrata, daju ljudima da preko reda budu usluženi, da mogu steći više i živjeti bolje.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Sve su to pojave protiv Stvoriteljeve nakane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jer su po rođenju svi jednaki,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jednako obdareni ljudskim dostojanstvom  bez obzira na narod, stalež, spol ili bilo koju drugu okolnost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Zato ovdje govorimo o bitnoj jednakosti svih ljudi.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5"/>
            <a:ext cx="8856984" cy="4608513"/>
          </a:xfrm>
          <a:prstGeom prst="rect">
            <a:avLst/>
          </a:prstGeom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997257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562048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Jednakost usprkos razlikama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Jednakost među ljudima jest njihovo prirođeno i neotuđivo pravo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Ta je jednakost upisana u ljudsku narav – upravo jer su ljudi, svi su jednaki. Svi se na isti način rađaju i dolaze na ovaj svijet, svi bez izuzetka moraju proći kroz vrata smrt, svi imaju jedan cilj i jednu zadaću ovdje na zemlji. Postoje najrazličitije individualne razlike kao što su različit stupaj nadarenosti za pojedine poslove, razlike spola ili rase i drugo,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 ni jedna ne može izbrisati temeljni identitet  - biti čovjek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Zato govorimo o bitnoj jednakosti svih ljudi. Jer svi su prije svake druge razlike ljudi i upravo stoga imaju ista prava i jednaki su.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680301"/>
            <a:ext cx="8928992" cy="4017482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111716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26568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Stvoriteljeva zamisao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Svi su ljudi jednaki i po stvoriteljskoj nakani Božjoj i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 daru otkupljenja koje je Krist za sve ljude jednako zaslužio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Svi su pozvani na uskrsnuće mrtvih i zajedništvo života s Bogom. Isus u Evanđelju to na poseban način ističe. On govori o sveopćem bratstvu u kojem nema viših i nižih. Evo tog odlomka: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„Tada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Isus prozbori mnoštvu i svojim učenicima: Na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Mojsijevu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stolicu zasjedoše pismoznanci i farizeji.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382317"/>
            <a:ext cx="8928992" cy="435905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674051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88640"/>
            <a:ext cx="8928992" cy="246323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Činite, dakle, i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obdržavajete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sve što vam kažu, ali se nemojte ravnati po njihovim djelima, jer govore, a ne čine. Vežu i ljudima na pleća tovare teška bremena a sami n i da bi ih prstom makli. Sva svoja djela čine zato da ih ljudi vide. Doista, proširuju zapise svoje i produljuju rese. Vole pročelja na gozbama, prva sjedala  u sinagogama, pozdrave na trgovima i da ih ljudi zovu 'Rabi'. Ta jedan je učitelj vaš, a svi ste vi braća.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 ocem ne zovite nikoga na zemlji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Ta jedan je Otac vaš  - onaj na nebesima. I ne dajte da vas vođama zovu, jer jedan je vaš vođa  - Krist.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Najveći među vama neka vam je poslužitelj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Tko se god uzvisuje , bit će ponižen, a tko se </a:t>
            </a:r>
            <a:r>
              <a:rPr lang="hr-HR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ponizuje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bit će uzvišen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“ (Mt 23, 1-12).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51878"/>
            <a:ext cx="8856984" cy="4089490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593858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85841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Vječna napast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Oštra kritika izrečena onima koji teže i koji se služe privilegijima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vole prva mjesta, osjećaju se višima i sl. Nasuprot tome Isus će snažno istaknuti novi način ponašanja među ljudima, a to je služenje. </a:t>
            </a:r>
            <a:r>
              <a:rPr lang="hr-HR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 apostoli nisu imuni od napasti da se izdignu nad drugima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Žele imati </a:t>
            </a:r>
            <a:r>
              <a:rPr lang="hr-HR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bolje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mjesto u kraljevstvu Božjem. Isus ih zato poučava: </a:t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„Kada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čuše ostala desetorica, razgnjeviše se na dva brata. Zato ih Isus dozva i reče: Znate da vladari narodima svojim gospoduju, i velikaši njihovi drže ih pod vlašću. Neće tako biti među vama! </a:t>
            </a:r>
            <a:r>
              <a:rPr lang="hr-HR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Naprotiv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tko hoće da među vama bude najveći, neka vam bude poslužitelj. I tko god hoće da među vama bude prvi, neka vam bude sluga.“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(Mt 20,24-28). 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2975043"/>
            <a:ext cx="8928992" cy="3793126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192912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07504" y="116632"/>
            <a:ext cx="8928992" cy="2166875"/>
          </a:xfrm>
          <a:prstGeom prst="rect">
            <a:avLst/>
          </a:prstGeom>
          <a:solidFill>
            <a:srgbClr val="FFFF99"/>
          </a:solidFill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Isus sam ne želi biti viši ni od koga. 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Nije došao da njemu služe, već da on služi i to do potpunog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predanja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života. Upravo takvim postavljanjem stvari Isus se želi oduprijeti nejednakosti ,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borbi za bolje i uzdizanju nad druge, jer sve to prouzrokuje grijeh koji stanuje u čovjeku. Isus se očituje </a:t>
            </a: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kao novi čovjek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b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Isus zahtijeva sveobuhvatnu ljubav prema svima, jer svi imaju jednako pravo na život, imaju istoga Oca na nebesima. Svi imaju pravo na zakonitu obranu, na život u s kladu s ljudskim dostojanstvo, na slobodu savjesti, na izbor zvanja, na rad </a:t>
            </a:r>
            <a:r>
              <a:rPr lang="hr-HR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itd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….</a:t>
            </a:r>
          </a:p>
        </p:txBody>
      </p:sp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283507"/>
            <a:ext cx="8856984" cy="4457861"/>
          </a:xfrm>
          <a:prstGeom prst="rect">
            <a:avLst/>
          </a:prstGeom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791016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179512" y="188640"/>
            <a:ext cx="8784976" cy="1870512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Pitamo se stoga: odakle nejednakosti među ljudima? Koji je njihov izvor?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hr-HR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Nejednakost ima duboko korijenje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Grijeh egoizma koristi najrazličitije sekundarne razlike da bi učinio i one bitne! Doista, svaka je osoba različita po sposobnostima, nadarenostima, fizičkoj i psihičkoj kondiciji, onome što je naslijedila u bilo kojem pogledu. Tu su i nejednakosti pripadanja: </a:t>
            </a:r>
            <a:r>
              <a:rPr lang="hr-HR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različitim ideologijama, različitim životnim uvjerenjima, različitim vjeroispovijestima, različitim narodima, različitim političkim uvjerenjima, strankama i sl</a:t>
            </a:r>
            <a:r>
              <a:rPr lang="hr-HR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32856"/>
            <a:ext cx="8784976" cy="4608512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574103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rvena">
      <a:dk1>
        <a:sysClr val="windowText" lastClr="000000"/>
      </a:dk1>
      <a:lt1>
        <a:sysClr val="window" lastClr="FFFFFF"/>
      </a:lt1>
      <a:dk2>
        <a:srgbClr val="323232"/>
      </a:dk2>
      <a:lt2>
        <a:srgbClr val="E5C243"/>
      </a:lt2>
      <a:accent1>
        <a:srgbClr val="A5300F"/>
      </a:accent1>
      <a:accent2>
        <a:srgbClr val="D55816"/>
      </a:accent2>
      <a:accent3>
        <a:srgbClr val="E19825"/>
      </a:accent3>
      <a:accent4>
        <a:srgbClr val="B19C7D"/>
      </a:accent4>
      <a:accent5>
        <a:srgbClr val="7F5F52"/>
      </a:accent5>
      <a:accent6>
        <a:srgbClr val="B27D49"/>
      </a:accent6>
      <a:hlink>
        <a:srgbClr val="6B9F25"/>
      </a:hlink>
      <a:folHlink>
        <a:srgbClr val="B26B02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ema sustava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12461</TotalTime>
  <Words>843</Words>
  <Application>Microsoft Office PowerPoint</Application>
  <PresentationFormat>Prikaz na zaslonu (4:3)</PresentationFormat>
  <Paragraphs>22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BIBLIJSKO - MOLITVENE ZAJEDNICE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BIBLIJSKO - MOLITVENA ZAJEDNICA</dc:title>
  <dc:creator>Dell</dc:creator>
  <cp:lastModifiedBy>Matija Simić</cp:lastModifiedBy>
  <cp:revision>1117</cp:revision>
  <dcterms:created xsi:type="dcterms:W3CDTF">2016-08-19T07:36:26Z</dcterms:created>
  <dcterms:modified xsi:type="dcterms:W3CDTF">2025-08-24T07:44:57Z</dcterms:modified>
</cp:coreProperties>
</file>