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5"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FF99"/>
    <a:srgbClr val="FFCCFF"/>
    <a:srgbClr val="CCFFFF"/>
    <a:srgbClr val="CCECFF"/>
    <a:srgbClr val="DEEBF7"/>
    <a:srgbClr val="FFFFCC"/>
    <a:srgbClr val="D2F1F8"/>
    <a:srgbClr val="99FFCC"/>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3979" autoAdjust="0"/>
  </p:normalViewPr>
  <p:slideViewPr>
    <p:cSldViewPr>
      <p:cViewPr varScale="1">
        <p:scale>
          <a:sx n="65" d="100"/>
          <a:sy n="65" d="100"/>
        </p:scale>
        <p:origin x="1316" y="4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25215D-AE96-46E4-9E74-E43EEF8648CE}" type="datetimeFigureOut">
              <a:rPr lang="hr-HR" smtClean="0"/>
              <a:t>28.7.2025.</a:t>
            </a:fld>
            <a:endParaRPr lang="hr-HR"/>
          </a:p>
        </p:txBody>
      </p:sp>
      <p:sp>
        <p:nvSpPr>
          <p:cNvPr id="4" name="Rezervirano mjesto slike slajd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F988C-201D-4037-A41B-325189FC6D7D}" type="slidenum">
              <a:rPr lang="hr-HR" smtClean="0"/>
              <a:t>‹#›</a:t>
            </a:fld>
            <a:endParaRPr lang="hr-HR"/>
          </a:p>
        </p:txBody>
      </p:sp>
    </p:spTree>
    <p:extLst>
      <p:ext uri="{BB962C8B-B14F-4D97-AF65-F5344CB8AC3E}">
        <p14:creationId xmlns:p14="http://schemas.microsoft.com/office/powerpoint/2010/main" val="3688615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hr-HR" smtClean="0"/>
              <a:t>Uredite stil naslova matrice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4264637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246034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2337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62358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hr-HR" smtClean="0"/>
              <a:t>Uredite stil naslova matrice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31611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4883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629842" y="2505075"/>
            <a:ext cx="3868340"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4629150" y="2505075"/>
            <a:ext cx="3887391"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8" name="Footer Placeholder 7"/>
          <p:cNvSpPr>
            <a:spLocks noGrp="1"/>
          </p:cNvSpPr>
          <p:nvPr>
            <p:ph type="ftr" sz="quarter" idx="11"/>
          </p:nvPr>
        </p:nvSpPr>
        <p:spPr/>
        <p:txBody>
          <a:bodyPr/>
          <a:lstStyle/>
          <a:p>
            <a:endParaRPr lang="hr-HR">
              <a:solidFill>
                <a:srgbClr val="564B3C"/>
              </a:solidFill>
            </a:endParaRPr>
          </a:p>
        </p:txBody>
      </p:sp>
      <p:sp>
        <p:nvSpPr>
          <p:cNvPr id="9" name="Slide Number Placeholder 8"/>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128433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4" name="Footer Placeholder 3"/>
          <p:cNvSpPr>
            <a:spLocks noGrp="1"/>
          </p:cNvSpPr>
          <p:nvPr>
            <p:ph type="ftr" sz="quarter" idx="11"/>
          </p:nvPr>
        </p:nvSpPr>
        <p:spPr/>
        <p:txBody>
          <a:bodyPr/>
          <a:lstStyle/>
          <a:p>
            <a:endParaRPr lang="hr-HR">
              <a:solidFill>
                <a:srgbClr val="564B3C"/>
              </a:solidFill>
            </a:endParaRPr>
          </a:p>
        </p:txBody>
      </p:sp>
      <p:sp>
        <p:nvSpPr>
          <p:cNvPr id="5" name="Slide Number Placeholder 4"/>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659029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3" name="Footer Placeholder 2"/>
          <p:cNvSpPr>
            <a:spLocks noGrp="1"/>
          </p:cNvSpPr>
          <p:nvPr>
            <p:ph type="ftr" sz="quarter" idx="11"/>
          </p:nvPr>
        </p:nvSpPr>
        <p:spPr/>
        <p:txBody>
          <a:bodyPr/>
          <a:lstStyle/>
          <a:p>
            <a:endParaRPr lang="hr-HR">
              <a:solidFill>
                <a:srgbClr val="564B3C"/>
              </a:solidFill>
            </a:endParaRPr>
          </a:p>
        </p:txBody>
      </p:sp>
      <p:sp>
        <p:nvSpPr>
          <p:cNvPr id="4" name="Slide Number Placeholder 3"/>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97337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r-HR" smtClean="0"/>
              <a:t>Uredite stil naslova matrice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82428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186309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B0E2D-BF10-442D-A47D-F68905A7D702}" type="datetimeFigureOut">
              <a:rPr lang="hr-HR" smtClean="0">
                <a:solidFill>
                  <a:srgbClr val="564B3C"/>
                </a:solidFill>
              </a:rPr>
              <a:pPr/>
              <a:t>28.7.2025.</a:t>
            </a:fld>
            <a:endParaRPr lang="hr-HR">
              <a:solidFill>
                <a:srgbClr val="564B3C"/>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srgbClr val="564B3C"/>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460165014"/>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045154"/>
            <a:ext cx="7992888" cy="643338"/>
          </a:xfrm>
          <a:solidFill>
            <a:srgbClr val="CCECFF"/>
          </a:solidFill>
          <a:effectLst>
            <a:glow rad="228600">
              <a:schemeClr val="accent3">
                <a:satMod val="175000"/>
                <a:alpha val="40000"/>
              </a:schemeClr>
            </a:glow>
          </a:effectLst>
        </p:spPr>
        <p:txBody>
          <a:bodyPr>
            <a:normAutofit/>
          </a:bodyPr>
          <a:lstStyle/>
          <a:p>
            <a:r>
              <a:rPr lang="hr-HR" sz="2800" dirty="0" smtClean="0"/>
              <a:t>BIBLIJSKO - MOLITVENE ZAJEDNICE</a:t>
            </a:r>
            <a:endParaRPr lang="hr-HR" sz="2800" dirty="0"/>
          </a:p>
        </p:txBody>
      </p:sp>
      <p:sp>
        <p:nvSpPr>
          <p:cNvPr id="3" name="Picture Placeholder 2"/>
          <p:cNvSpPr>
            <a:spLocks noGrp="1"/>
          </p:cNvSpPr>
          <p:nvPr>
            <p:ph type="pic" idx="1"/>
          </p:nvPr>
        </p:nvSpPr>
        <p:spPr>
          <a:xfrm>
            <a:off x="2267744" y="621437"/>
            <a:ext cx="4248472" cy="4331564"/>
          </a:xfrm>
        </p:spPr>
      </p:sp>
      <p:sp>
        <p:nvSpPr>
          <p:cNvPr id="4" name="Text Placeholder 3"/>
          <p:cNvSpPr>
            <a:spLocks noGrp="1"/>
          </p:cNvSpPr>
          <p:nvPr>
            <p:ph type="body" sz="half" idx="2"/>
          </p:nvPr>
        </p:nvSpPr>
        <p:spPr>
          <a:xfrm>
            <a:off x="3131840" y="5661248"/>
            <a:ext cx="4464496" cy="576064"/>
          </a:xfrm>
          <a:solidFill>
            <a:srgbClr val="CCECFF"/>
          </a:solidFill>
          <a:effectLst>
            <a:glow rad="228600">
              <a:schemeClr val="accent6">
                <a:satMod val="175000"/>
                <a:alpha val="40000"/>
              </a:schemeClr>
            </a:glow>
          </a:effectLst>
        </p:spPr>
        <p:txBody>
          <a:bodyPr>
            <a:noAutofit/>
          </a:bodyPr>
          <a:lstStyle/>
          <a:p>
            <a:r>
              <a:rPr lang="hr-HR" sz="2800" b="1" dirty="0" smtClean="0"/>
              <a:t>SVETI PETAR I PAVAO</a:t>
            </a:r>
            <a:endParaRPr lang="hr-HR" sz="2800" b="1" dirty="0"/>
          </a:p>
        </p:txBody>
      </p:sp>
      <p:pic>
        <p:nvPicPr>
          <p:cNvPr id="1026" name="Picture 2" descr="C:\Users\Dell\Desktop\petar i pav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2049"/>
            <a:ext cx="4392488"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365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16632"/>
            <a:ext cx="8784976" cy="3747501"/>
          </a:xfrm>
          <a:prstGeom prst="rect">
            <a:avLst/>
          </a:prstGeom>
          <a:solidFill>
            <a:schemeClr val="accent6">
              <a:lumMod val="20000"/>
              <a:lumOff val="80000"/>
            </a:schemeClr>
          </a:solidFill>
          <a:effectLst>
            <a:glow rad="228600">
              <a:schemeClr val="accent6">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Ne suditi</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Osim toga trajno treba imati pred očima da je Bog jedini sudac i prosuditelj čovjekova srca, i da, kad je govor o čovjekovoj nutrini nitko tu osim Boga nije kompetentan suditi.</a:t>
            </a:r>
            <a:r>
              <a:rPr lang="hr-HR" dirty="0">
                <a:latin typeface="Calibri" panose="020F0502020204030204" pitchFamily="34" charset="0"/>
                <a:ea typeface="Calibri" panose="020F0502020204030204" pitchFamily="34" charset="0"/>
                <a:cs typeface="Times New Roman" panose="02020603050405020304" pitchFamily="18" charset="0"/>
              </a:rPr>
              <a:t> To osobito vrijedi kad je riječ o protivnicima svakidašnjeg života s kojima se ne slažemo u njihovim uvjerenjima ili postupcima. Zato Isus ne želi da njegovi učenici bilo koga sude. Evo njegovih riječi: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„Ne sudite da ne budete suđeni! Jer sudom kojim sudite bit ćete suđeni. I mjerom kojom mjerite mjerit će se vam se. Što gledaš trun u oku brata svojega, a brvna u oku svom ne opažaš? Ili kako možeš reći bratu svom: De dati ti izvadim trun iz oka, eto brvna u oku tvom? Licemjere, izvadi najprije brvno iz oka svoga ćeš onda dobro vidjeti izvaditi trun iz oka bratova</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(Mt 7, 1-5)</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endParaRPr lang="hr-HR"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501008"/>
            <a:ext cx="8784976" cy="3240360"/>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828112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1376595"/>
          </a:xfrm>
          <a:prstGeom prst="rect">
            <a:avLst/>
          </a:prstGeom>
          <a:solidFill>
            <a:srgbClr val="CCFF99"/>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Kako vidimo, jedino smo pozvani da sebe prosuđujemo</a:t>
            </a:r>
            <a:r>
              <a:rPr lang="hr-HR" dirty="0">
                <a:latin typeface="Calibri" panose="020F0502020204030204" pitchFamily="34" charset="0"/>
                <a:ea typeface="Calibri" panose="020F0502020204030204" pitchFamily="34" charset="0"/>
                <a:cs typeface="Times New Roman" panose="02020603050405020304" pitchFamily="18" charset="0"/>
              </a:rPr>
              <a:t>, a druge da mjerimo mjerom ljubavi, uvijek svjesni da možda ne vidimo brvna u svom oku. Tako postupajući bi ćemo iskreniji jedni prema drugim, bit će više ljubavi među nama, a i više šanse  da se međusobno bolje upoznamo.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473" y="1587377"/>
            <a:ext cx="8856983" cy="5104125"/>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1592243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928992" cy="3154774"/>
          </a:xfrm>
          <a:prstGeom prst="rect">
            <a:avLst/>
          </a:prstGeom>
          <a:solidFill>
            <a:srgbClr val="FFCCFF"/>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Ljubiti neprijatelje</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Za razliku od protivnika, koji imaju od nas drugačije mišljenje ili djelovanje, </a:t>
            </a:r>
            <a:r>
              <a:rPr lang="hr-HR" b="1" dirty="0">
                <a:latin typeface="Calibri" panose="020F0502020204030204" pitchFamily="34" charset="0"/>
                <a:ea typeface="Calibri" panose="020F0502020204030204" pitchFamily="34" charset="0"/>
                <a:cs typeface="Times New Roman" panose="02020603050405020304" pitchFamily="18" charset="0"/>
              </a:rPr>
              <a:t>neprijatelji su oni koji drugome čine zlo.</a:t>
            </a:r>
            <a:r>
              <a:rPr lang="hr-HR" dirty="0">
                <a:latin typeface="Calibri" panose="020F0502020204030204" pitchFamily="34" charset="0"/>
                <a:ea typeface="Calibri" panose="020F0502020204030204" pitchFamily="34" charset="0"/>
                <a:cs typeface="Times New Roman" panose="02020603050405020304" pitchFamily="18" charset="0"/>
              </a:rPr>
              <a:t> Čovjek u takvom slučaju u sebi nosi želju za osvetom, da i on bude takav, da uzvrati. Međutim, Isus traži od svojih učenika da u sebi prekinu taj lanac zla, pa da ne samo ne uzvrate zlom, već da uzvrate dobrim.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Ta je ljubav prema neprijatelju, kako je traži Isus, djelotvorna.  </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Čujmo Isusa: </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„Nego, velim vam koji slušate: „Ljubite svoje neprijatelje, dobro činite  svojim mrziteljima, blagoslivljate one koji vas proklinju, molite na one koji vas zlostavljaju“. „Onomu tko te udari po jednom obrazu, pruži i drugi, i onomu tko ti otima gornju haljinu, ne krati ni donje.</a:t>
            </a:r>
            <a:endParaRPr lang="hr-HR"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343414"/>
            <a:ext cx="8856984" cy="3397954"/>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1262183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3055965"/>
          </a:xfrm>
          <a:prstGeom prst="rect">
            <a:avLst/>
          </a:prstGeom>
          <a:solidFill>
            <a:schemeClr val="accent2">
              <a:lumMod val="20000"/>
              <a:lumOff val="80000"/>
            </a:schemeClr>
          </a:solidFill>
          <a:effectLst>
            <a:glow rad="228600">
              <a:schemeClr val="accent2">
                <a:satMod val="175000"/>
                <a:alpha val="40000"/>
              </a:schemeClr>
            </a:glow>
          </a:effectLst>
        </p:spPr>
        <p:txBody>
          <a:bodyPr wrap="square">
            <a:spAutoFit/>
          </a:bodyPr>
          <a:lstStyle/>
          <a:p>
            <a:pPr>
              <a:lnSpc>
                <a:spcPct val="107000"/>
              </a:lnSpc>
              <a:spcAft>
                <a:spcPts val="800"/>
              </a:spcAft>
            </a:pPr>
            <a:r>
              <a:rPr lang="hr-HR" b="1" dirty="0">
                <a:latin typeface="Calibri" panose="020F0502020204030204" pitchFamily="34" charset="0"/>
                <a:ea typeface="Calibri" panose="020F0502020204030204" pitchFamily="34" charset="0"/>
                <a:cs typeface="Times New Roman" panose="02020603050405020304" pitchFamily="18" charset="0"/>
              </a:rPr>
              <a:t>Svakomu tko od tebe ište, </a:t>
            </a:r>
            <a:r>
              <a:rPr lang="hr-HR" b="1" dirty="0" err="1">
                <a:latin typeface="Calibri" panose="020F0502020204030204" pitchFamily="34" charset="0"/>
                <a:ea typeface="Calibri" panose="020F0502020204030204" pitchFamily="34" charset="0"/>
                <a:cs typeface="Times New Roman" panose="02020603050405020304" pitchFamily="18" charset="0"/>
              </a:rPr>
              <a:t>daji</a:t>
            </a:r>
            <a:r>
              <a:rPr lang="hr-HR" b="1" dirty="0">
                <a:latin typeface="Calibri" panose="020F0502020204030204" pitchFamily="34" charset="0"/>
                <a:ea typeface="Calibri" panose="020F0502020204030204" pitchFamily="34" charset="0"/>
                <a:cs typeface="Times New Roman" panose="02020603050405020304" pitchFamily="18" charset="0"/>
              </a:rPr>
              <a:t>, a od onoga tko tvoje otima , ne potražuj.“ „ I kako želite da ljudi vama čine, tako činite i vi njima“. „Ako ljubite oni koji vas ljube kakvo li vam uzdarje? Ta i grešnici ljube ljubitelje svoje. Jednako tako, ako dobro činite svojim dobročiniteljima, kakvo li vam uzdarje? I grešnici to isto čine. Ako pozajmljujete samo onima od kojih se nadate dobiti, kakvo li vam uzdarje? I grešnici grešnicima pozajmljuju, da im se jednako vrati“. „Nego, ljubite neprijatelje svoje. Činite dobro i pozajmljujte ne nadajući se odatle ničemu. I bit će vam plaća velika, i bit ćete sinovi Svevišnjega, jer je on dobrostiv  i prema nezahvalnicima i prema opakima“. „Budite milosrdni kao što je Otac vaš milosrdan.“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Lk</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6,27-36). </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endParaRPr lang="hr-HR"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924944"/>
            <a:ext cx="8856984" cy="3816424"/>
          </a:xfrm>
          <a:prstGeom prst="rect">
            <a:avLst/>
          </a:prstGeom>
          <a:effectLst>
            <a:glow rad="228600">
              <a:schemeClr val="accent2">
                <a:satMod val="175000"/>
                <a:alpha val="40000"/>
              </a:schemeClr>
            </a:glow>
          </a:effectLst>
        </p:spPr>
      </p:pic>
    </p:spTree>
    <p:extLst>
      <p:ext uri="{BB962C8B-B14F-4D97-AF65-F5344CB8AC3E}">
        <p14:creationId xmlns:p14="http://schemas.microsoft.com/office/powerpoint/2010/main" val="1210499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1969322"/>
          </a:xfrm>
          <a:prstGeom prst="rect">
            <a:avLst/>
          </a:prstGeom>
          <a:solidFill>
            <a:srgbClr val="CCFF99"/>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Nasljedovanje Oca </a:t>
            </a:r>
            <a:b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Dakle, nema nikakve dvojbe! </a:t>
            </a:r>
            <a:r>
              <a:rPr lang="hr-HR" b="1" dirty="0">
                <a:latin typeface="Calibri" panose="020F0502020204030204" pitchFamily="34" charset="0"/>
                <a:ea typeface="Calibri" panose="020F0502020204030204" pitchFamily="34" charset="0"/>
                <a:cs typeface="Times New Roman" panose="02020603050405020304" pitchFamily="18" charset="0"/>
              </a:rPr>
              <a:t>Isus želi i traži od svih koji ga žele slijediti da svoje neprijatelje prihvate s djelotvornom ljubavlju. </a:t>
            </a:r>
            <a:r>
              <a:rPr lang="hr-HR" dirty="0">
                <a:latin typeface="Calibri" panose="020F0502020204030204" pitchFamily="34" charset="0"/>
                <a:ea typeface="Calibri" panose="020F0502020204030204" pitchFamily="34" charset="0"/>
                <a:cs typeface="Times New Roman" panose="02020603050405020304" pitchFamily="18" charset="0"/>
              </a:rPr>
              <a:t>Na taj način oni nasljeduju Oca svoga, koji ljubi i </a:t>
            </a:r>
            <a:r>
              <a:rPr lang="hr-HR" dirty="0" err="1">
                <a:latin typeface="Calibri" panose="020F0502020204030204" pitchFamily="34" charset="0"/>
                <a:ea typeface="Calibri" panose="020F0502020204030204" pitchFamily="34" charset="0"/>
                <a:cs typeface="Times New Roman" panose="02020603050405020304" pitchFamily="18" charset="0"/>
              </a:rPr>
              <a:t>obdariva</a:t>
            </a:r>
            <a:r>
              <a:rPr lang="hr-HR" dirty="0">
                <a:latin typeface="Calibri" panose="020F0502020204030204" pitchFamily="34" charset="0"/>
                <a:ea typeface="Calibri" panose="020F0502020204030204" pitchFamily="34" charset="0"/>
                <a:cs typeface="Times New Roman" panose="02020603050405020304" pitchFamily="18" charset="0"/>
              </a:rPr>
              <a:t> svojim darovima sve ljude, jer su svi ljudi njegovi i ne želi se odreći niti jednoga čovjeka.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Zanimljivo je da Isus ni u jednoj drugoj stvari ne traži da učenici budu savršeni kao Otac, već samo kad je u pitanju ljubav prema neprijateljima</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latin typeface="Calibri" panose="020F0502020204030204" pitchFamily="34" charset="0"/>
                <a:ea typeface="Calibri" panose="020F0502020204030204" pitchFamily="34" charset="0"/>
                <a:cs typeface="Times New Roman" panose="02020603050405020304" pitchFamily="18" charset="0"/>
              </a:rPr>
              <a:t>(Mt 5,48).</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157962"/>
            <a:ext cx="8856984" cy="4511397"/>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4010511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16632"/>
            <a:ext cx="8856984" cy="2562048"/>
          </a:xfrm>
          <a:prstGeom prst="rect">
            <a:avLst/>
          </a:prstGeom>
          <a:solidFill>
            <a:schemeClr val="accent4">
              <a:lumMod val="20000"/>
              <a:lumOff val="80000"/>
            </a:schemeClr>
          </a:solidFill>
          <a:effectLst>
            <a:glow rad="228600">
              <a:schemeClr val="accent4">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Isusova je logika na duge staze</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Želimo se ovdje zaustaviti i na Isusovoj riječi koja je često za nas tako teško probavljiva, a to je </a:t>
            </a:r>
            <a:r>
              <a:rPr lang="hr-HR" b="1" dirty="0">
                <a:latin typeface="Calibri" panose="020F0502020204030204" pitchFamily="34" charset="0"/>
                <a:ea typeface="Calibri" panose="020F0502020204030204" pitchFamily="34" charset="0"/>
                <a:cs typeface="Times New Roman" panose="02020603050405020304" pitchFamily="18" charset="0"/>
              </a:rPr>
              <a:t>„pravilo desnog obraza“. </a:t>
            </a:r>
            <a:r>
              <a:rPr lang="hr-HR" dirty="0">
                <a:latin typeface="Calibri" panose="020F0502020204030204" pitchFamily="34" charset="0"/>
                <a:ea typeface="Calibri" panose="020F0502020204030204" pitchFamily="34" charset="0"/>
                <a:cs typeface="Times New Roman" panose="02020603050405020304" pitchFamily="18" charset="0"/>
              </a:rPr>
              <a:t>Kako nekome tko me udari po jednom obrazu da pružim i drugi? Međutim, Isus ide ovom logikom: ja ne mogu spriječiti zlo u drugima, ali mogu u sebi.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Ne mogu spriječiti da me drugi udari, ali mogu u sebi spriječiti da mu ne vratim</a:t>
            </a:r>
            <a:r>
              <a:rPr lang="hr-HR" dirty="0">
                <a:latin typeface="Calibri" panose="020F0502020204030204" pitchFamily="34" charset="0"/>
                <a:ea typeface="Calibri" panose="020F0502020204030204" pitchFamily="34" charset="0"/>
                <a:cs typeface="Times New Roman" panose="02020603050405020304" pitchFamily="18" charset="0"/>
              </a:rPr>
              <a:t>. I to se toga časa dogodilo? Prekinuo se kobni lanac zla! Nastupio je novi svijet! Jer, tako dugo dok bude vladalo pravilo: oko za oko, zub za zub, metak za metak, bomba za bombu, uvreda za uvredu…. Svijet se neće pomaknuti naprijed.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678680"/>
            <a:ext cx="8856984" cy="3990680"/>
          </a:xfrm>
          <a:prstGeom prst="rect">
            <a:avLst/>
          </a:prstGeom>
          <a:effectLst>
            <a:glow rad="228600">
              <a:schemeClr val="accent4">
                <a:satMod val="175000"/>
                <a:alpha val="40000"/>
              </a:schemeClr>
            </a:glow>
          </a:effectLst>
        </p:spPr>
      </p:pic>
    </p:spTree>
    <p:extLst>
      <p:ext uri="{BB962C8B-B14F-4D97-AF65-F5344CB8AC3E}">
        <p14:creationId xmlns:p14="http://schemas.microsoft.com/office/powerpoint/2010/main" val="1847766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928992" cy="1771767"/>
          </a:xfrm>
          <a:prstGeom prst="rect">
            <a:avLst/>
          </a:prstGeom>
          <a:solidFill>
            <a:schemeClr val="accent5">
              <a:lumMod val="20000"/>
              <a:lumOff val="80000"/>
            </a:schemeClr>
          </a:solidFill>
          <a:effectLst>
            <a:glow rad="228600">
              <a:schemeClr val="accent5">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Tako dugo dok mržnju budemo vraćali mržnjom, ovaj svijet ne može biti bolji. </a:t>
            </a:r>
            <a:r>
              <a:rPr lang="hr-HR" dirty="0">
                <a:latin typeface="Calibri" panose="020F0502020204030204" pitchFamily="34" charset="0"/>
                <a:ea typeface="Calibri" panose="020F0502020204030204" pitchFamily="34" charset="0"/>
                <a:cs typeface="Times New Roman" panose="02020603050405020304" pitchFamily="18" charset="0"/>
              </a:rPr>
              <a:t>Pravi korak naprijed nastupa tek kad se prekine pakleni lanac zla i kad se nađu ljudi koji će do te mjere povjerovati Isusu da će zlo vratiti dobrim a mržnju ljubavlju. Isus je upravo na taj način probio u novu stvarnost otkupljenja, što, kad su ga razapinjali, nije mrzio, već ljubio i praštao,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molio za one koji su to činili i ispričavao ih pred Ocem</a:t>
            </a:r>
            <a:r>
              <a:rPr lang="hr-HR"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1026" name="Picture 2" descr="Matej 5:48 Budite, dakle, savršeni kao što je savršen vaš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508" y="1982835"/>
            <a:ext cx="8856984" cy="4636945"/>
          </a:xfrm>
          <a:prstGeom prst="rect">
            <a:avLst/>
          </a:prstGeom>
          <a:noFill/>
          <a:effectLst>
            <a:glow rad="228600">
              <a:schemeClr val="accent4">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1398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784976" cy="2858411"/>
          </a:xfrm>
          <a:prstGeom prst="rect">
            <a:avLst/>
          </a:prstGeom>
          <a:solidFill>
            <a:srgbClr val="FFFF99"/>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Osveta</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U ljubav prema neprijateljima spada i izbjegavanje svake osvetoljubivosti.</a:t>
            </a:r>
            <a:r>
              <a:rPr lang="hr-HR" dirty="0">
                <a:latin typeface="Calibri" panose="020F0502020204030204" pitchFamily="34" charset="0"/>
                <a:ea typeface="Calibri" panose="020F0502020204030204" pitchFamily="34" charset="0"/>
                <a:cs typeface="Times New Roman" panose="02020603050405020304" pitchFamily="18" charset="0"/>
              </a:rPr>
              <a:t> Isus to na poseban način zahtijeva od svojih učenika (Mt 5,38). Osveta podržava lanac zla, i bolje je da čovjek dade i donju haljinu, bolje je da ide i milju više ako ga netko tjera, već da se  osveti. Jer, najveći je gubitak izgubiti čovjeka. Ovdje Pavao apostol daje pravi savjet: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„Ne osvećujte se, ljubljeni, nego dajte mjesta Božjem gnjevu. Ta pisano je: Moja je odmazda, ja ću je vratiti, veli Gospodin. Naprotiv: Ako je gladan neprijatelj tvoj, nahrani ga, i ako je žedan, napoji ga. Činiš li tako ugljevlje mu ražareno zgrćeš na glavu. Ne daj se pobijediti zlom, nego dobrim svladavaj zlo“</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(Rim 12,19-21). </a:t>
            </a:r>
          </a:p>
        </p:txBody>
      </p:sp>
      <p:pic>
        <p:nvPicPr>
          <p:cNvPr id="3" name="Slika 2"/>
          <p:cNvPicPr>
            <a:picLocks noChangeAspect="1"/>
          </p:cNvPicPr>
          <p:nvPr/>
        </p:nvPicPr>
        <p:blipFill rotWithShape="1">
          <a:blip r:embed="rId2">
            <a:extLst>
              <a:ext uri="{28A0092B-C50C-407E-A947-70E740481C1C}">
                <a14:useLocalDpi xmlns:a14="http://schemas.microsoft.com/office/drawing/2010/main" val="0"/>
              </a:ext>
            </a:extLst>
          </a:blip>
          <a:srcRect b="60847"/>
          <a:stretch/>
        </p:blipFill>
        <p:spPr>
          <a:xfrm>
            <a:off x="179512" y="3047051"/>
            <a:ext cx="8784976" cy="3622309"/>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50665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856984" cy="1672958"/>
          </a:xfrm>
          <a:prstGeom prst="rect">
            <a:avLst/>
          </a:prstGeom>
          <a:solidFill>
            <a:srgbClr val="FFFF00"/>
          </a:solidFill>
          <a:effectLst>
            <a:glow rad="228600">
              <a:schemeClr val="accent4">
                <a:satMod val="175000"/>
                <a:alpha val="40000"/>
              </a:schemeClr>
            </a:glow>
          </a:effectLst>
        </p:spPr>
        <p:txBody>
          <a:bodyPr wrap="square">
            <a:spAutoFit/>
          </a:bodyPr>
          <a:lstStyle/>
          <a:p>
            <a:pPr>
              <a:lnSpc>
                <a:spcPct val="107000"/>
              </a:lnSpc>
              <a:spcAft>
                <a:spcPts val="800"/>
              </a:spcAft>
            </a:pPr>
            <a:r>
              <a:rPr lang="hr-HR"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Ljubav preobražava čovjeka</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Ništa, naime, ne može toliko promijeniti čovjeka kao djelotvorna ljubav. </a:t>
            </a:r>
            <a:r>
              <a:rPr lang="hr-HR" dirty="0">
                <a:latin typeface="Calibri" panose="020F0502020204030204" pitchFamily="34" charset="0"/>
                <a:ea typeface="Calibri" panose="020F0502020204030204" pitchFamily="34" charset="0"/>
                <a:cs typeface="Times New Roman" panose="02020603050405020304" pitchFamily="18" charset="0"/>
              </a:rPr>
              <a:t>Samo je ona kadra od neprijatelja učiniti prijatelja. To je doduše put na duge staze, ali jedini koji u sebi nosi šansu novoga svijeta.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Kršćanin je pozvan da se ne da pobijediti zlom, već da on zlo pobjeđuje dobrim</a:t>
            </a:r>
            <a:r>
              <a:rPr lang="hr-HR" dirty="0">
                <a:latin typeface="Calibri" panose="020F0502020204030204" pitchFamily="34" charset="0"/>
                <a:ea typeface="Calibri" panose="020F0502020204030204" pitchFamily="34" charset="0"/>
                <a:cs typeface="Times New Roman" panose="02020603050405020304" pitchFamily="18" charset="0"/>
              </a:rPr>
              <a:t>. Na taj način Kraljevstvo Božje dolazi u ovaj stari otuđeni svijet. </a:t>
            </a:r>
          </a:p>
        </p:txBody>
      </p:sp>
      <p:pic>
        <p:nvPicPr>
          <p:cNvPr id="3" name="Slika 2"/>
          <p:cNvPicPr>
            <a:picLocks noChangeAspect="1"/>
          </p:cNvPicPr>
          <p:nvPr/>
        </p:nvPicPr>
        <p:blipFill rotWithShape="1">
          <a:blip r:embed="rId2">
            <a:extLst>
              <a:ext uri="{28A0092B-C50C-407E-A947-70E740481C1C}">
                <a14:useLocalDpi xmlns:a14="http://schemas.microsoft.com/office/drawing/2010/main" val="0"/>
              </a:ext>
            </a:extLst>
          </a:blip>
          <a:srcRect b="61076"/>
          <a:stretch/>
        </p:blipFill>
        <p:spPr>
          <a:xfrm>
            <a:off x="107505" y="1789590"/>
            <a:ext cx="8856984" cy="4951778"/>
          </a:xfrm>
          <a:prstGeom prst="rect">
            <a:avLst/>
          </a:prstGeom>
          <a:effectLst>
            <a:glow rad="228600">
              <a:schemeClr val="accent4">
                <a:satMod val="175000"/>
                <a:alpha val="40000"/>
              </a:schemeClr>
            </a:glow>
          </a:effectLst>
        </p:spPr>
      </p:pic>
    </p:spTree>
    <p:extLst>
      <p:ext uri="{BB962C8B-B14F-4D97-AF65-F5344CB8AC3E}">
        <p14:creationId xmlns:p14="http://schemas.microsoft.com/office/powerpoint/2010/main" val="225315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928992" cy="2071914"/>
          </a:xfrm>
          <a:prstGeom prst="rect">
            <a:avLst/>
          </a:prstGeom>
          <a:solidFill>
            <a:srgbClr val="FFFF99"/>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ČOVJEK NEPRIJATELJ</a:t>
            </a:r>
          </a:p>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Čovjek je zarobljen grijehom, otuđen, </a:t>
            </a:r>
            <a:r>
              <a:rPr lang="hr-HR" b="1" dirty="0">
                <a:latin typeface="Calibri" panose="020F0502020204030204" pitchFamily="34" charset="0"/>
                <a:ea typeface="Calibri" panose="020F0502020204030204" pitchFamily="34" charset="0"/>
                <a:cs typeface="Times New Roman" panose="02020603050405020304" pitchFamily="18" charset="0"/>
              </a:rPr>
              <a:t>često je neprijatelj drugome</a:t>
            </a:r>
            <a:r>
              <a:rPr lang="hr-HR" dirty="0">
                <a:latin typeface="Calibri" panose="020F0502020204030204" pitchFamily="34" charset="0"/>
                <a:ea typeface="Calibri" panose="020F0502020204030204" pitchFamily="34" charset="0"/>
                <a:cs typeface="Times New Roman" panose="02020603050405020304" pitchFamily="18" charset="0"/>
              </a:rPr>
              <a:t>. Ta je pojava stara koliko i ljudski rod, pa čitajući ovu našu ljudsku povijest imamo često dojam da čitamo povijest ljudskih neprijateljstava, koja onda rezultiraju borbom za prestižem, raznim intrigama, spletkama, ratovima. Kao da se potvrđuje izreka filozofa Hobbesa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Homo</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homini</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lupus</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latin typeface="Calibri" panose="020F0502020204030204" pitchFamily="34" charset="0"/>
                <a:ea typeface="Calibri" panose="020F0502020204030204" pitchFamily="34" charset="0"/>
                <a:cs typeface="Times New Roman" panose="02020603050405020304" pitchFamily="18" charset="0"/>
              </a:rPr>
              <a:t>Čovjek je čovjeku vuk</a:t>
            </a:r>
            <a:r>
              <a:rPr lang="hr-HR"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54" y="2260554"/>
            <a:ext cx="8928341" cy="4480814"/>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2457945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16632"/>
            <a:ext cx="8784976" cy="2123658"/>
          </a:xfrm>
          <a:prstGeom prst="rect">
            <a:avLst/>
          </a:prstGeom>
          <a:solidFill>
            <a:schemeClr val="tx2">
              <a:lumMod val="10000"/>
              <a:lumOff val="90000"/>
            </a:schemeClr>
          </a:solidFill>
          <a:effectLst>
            <a:glow rad="228600">
              <a:schemeClr val="accent5">
                <a:satMod val="175000"/>
                <a:alpha val="40000"/>
              </a:schemeClr>
            </a:glow>
          </a:effectLst>
        </p:spPr>
        <p:txBody>
          <a:bodyPr wrap="square">
            <a:spAutoFit/>
          </a:bodyPr>
          <a:lstStyle/>
          <a:p>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Odakle neprijateljstvo?</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Odakle u čovjeku poriv da bude neprijatelj drugome čovjeku, umjesto da mu bude bližnji , da mu bude brat?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Pavao apostol rekao bi da je to zato što grijeh prebiva u čovjeku </a:t>
            </a:r>
            <a:r>
              <a:rPr lang="hr-HR" dirty="0">
                <a:latin typeface="Calibri" panose="020F0502020204030204" pitchFamily="34" charset="0"/>
                <a:ea typeface="Calibri" panose="020F0502020204030204" pitchFamily="34" charset="0"/>
                <a:cs typeface="Times New Roman" panose="02020603050405020304" pitchFamily="18" charset="0"/>
              </a:rPr>
              <a:t>(</a:t>
            </a:r>
            <a:r>
              <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Rim 7,17)., </a:t>
            </a:r>
            <a:r>
              <a:rPr lang="hr-HR" dirty="0">
                <a:latin typeface="Calibri" panose="020F0502020204030204" pitchFamily="34" charset="0"/>
                <a:ea typeface="Calibri" panose="020F0502020204030204" pitchFamily="34" charset="0"/>
                <a:cs typeface="Times New Roman" panose="02020603050405020304" pitchFamily="18" charset="0"/>
              </a:rPr>
              <a:t>što je čovjek po grijehu otuđen, pa u njemu vlada </a:t>
            </a:r>
            <a:r>
              <a:rPr lang="hr-HR" b="1" dirty="0">
                <a:latin typeface="Calibri" panose="020F0502020204030204" pitchFamily="34" charset="0"/>
                <a:ea typeface="Calibri" panose="020F0502020204030204" pitchFamily="34" charset="0"/>
                <a:cs typeface="Times New Roman" panose="02020603050405020304" pitchFamily="18" charset="0"/>
              </a:rPr>
              <a:t>sebičnost i oholost</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latin typeface="Calibri" panose="020F0502020204030204" pitchFamily="34" charset="0"/>
                <a:ea typeface="Calibri" panose="020F0502020204030204" pitchFamily="34" charset="0"/>
                <a:cs typeface="Times New Roman" panose="02020603050405020304" pitchFamily="18" charset="0"/>
              </a:rPr>
              <a:t>a to je korijen svih neprijateljstava. </a:t>
            </a:r>
            <a:r>
              <a:rPr lang="hr-HR" dirty="0">
                <a:latin typeface="Calibri" panose="020F0502020204030204" pitchFamily="34" charset="0"/>
                <a:ea typeface="Calibri" panose="020F0502020204030204" pitchFamily="34" charset="0"/>
                <a:cs typeface="Times New Roman" panose="02020603050405020304" pitchFamily="18" charset="0"/>
              </a:rPr>
              <a:t>Čovjek do te mjere stavlja sebe na prvo mjesto da u drugome više  ne prepoznaje mogućnost zajedništva, da više u </a:t>
            </a:r>
            <a:r>
              <a:rPr lang="hr-HR" dirty="0" err="1">
                <a:latin typeface="Calibri" panose="020F0502020204030204" pitchFamily="34" charset="0"/>
                <a:ea typeface="Calibri" panose="020F0502020204030204" pitchFamily="34" charset="0"/>
                <a:cs typeface="Times New Roman" panose="02020603050405020304" pitchFamily="18" charset="0"/>
              </a:rPr>
              <a:t>sučovjeku</a:t>
            </a:r>
            <a:r>
              <a:rPr lang="hr-HR" dirty="0">
                <a:latin typeface="Calibri" panose="020F0502020204030204" pitchFamily="34" charset="0"/>
                <a:ea typeface="Calibri" panose="020F0502020204030204" pitchFamily="34" charset="0"/>
                <a:cs typeface="Times New Roman" panose="02020603050405020304" pitchFamily="18" charset="0"/>
              </a:rPr>
              <a:t> ne prepoznaje brata i bližnjega. Često mu srce do te mjere bude ispunjeno zlom, da se odlučuje i drugome činiti </a:t>
            </a:r>
            <a:r>
              <a:rPr lang="hr-HR" dirty="0" smtClean="0">
                <a:latin typeface="Calibri" panose="020F0502020204030204" pitchFamily="34" charset="0"/>
                <a:ea typeface="Calibri" panose="020F0502020204030204" pitchFamily="34" charset="0"/>
                <a:cs typeface="Times New Roman" panose="02020603050405020304" pitchFamily="18" charset="0"/>
              </a:rPr>
              <a:t>zlo.</a:t>
            </a:r>
            <a:endParaRPr lang="hr-HR"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240290"/>
            <a:ext cx="8784976" cy="4501078"/>
          </a:xfrm>
          <a:prstGeom prst="rect">
            <a:avLst/>
          </a:prstGeom>
          <a:effectLst>
            <a:glow rad="228600">
              <a:schemeClr val="accent5">
                <a:satMod val="175000"/>
                <a:alpha val="40000"/>
              </a:schemeClr>
            </a:glow>
          </a:effectLst>
        </p:spPr>
      </p:pic>
    </p:spTree>
    <p:extLst>
      <p:ext uri="{BB962C8B-B14F-4D97-AF65-F5344CB8AC3E}">
        <p14:creationId xmlns:p14="http://schemas.microsoft.com/office/powerpoint/2010/main" val="2557581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1277786"/>
          </a:xfrm>
          <a:prstGeom prst="rect">
            <a:avLst/>
          </a:prstGeom>
          <a:solidFill>
            <a:schemeClr val="tx2">
              <a:lumMod val="10000"/>
              <a:lumOff val="90000"/>
            </a:schemeClr>
          </a:solidFill>
          <a:effectLst>
            <a:glow rad="228600">
              <a:schemeClr val="accent6">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Neprijateljstvo drugoga pokušava onda i u meni također prouzročiti neprijateljstvo</a:t>
            </a:r>
            <a:r>
              <a:rPr lang="hr-HR" dirty="0">
                <a:latin typeface="Calibri" panose="020F0502020204030204" pitchFamily="34" charset="0"/>
                <a:ea typeface="Calibri" panose="020F0502020204030204" pitchFamily="34" charset="0"/>
                <a:cs typeface="Times New Roman" panose="02020603050405020304" pitchFamily="18" charset="0"/>
              </a:rPr>
              <a:t>, želju za osvetom, da i sam počinjem činiti zlo. Na taj način stvara se začarani krug zla jer jedno zlo dolazi na drugo, ovo drugo opet izaziva uzvraćanje zlom i tako u nedogled; neprijateljstvo se više širi i produbljuje, </a:t>
            </a:r>
            <a:r>
              <a:rPr lang="hr-HR" b="1" dirty="0">
                <a:latin typeface="Calibri" panose="020F0502020204030204" pitchFamily="34" charset="0"/>
                <a:ea typeface="Calibri" panose="020F0502020204030204" pitchFamily="34" charset="0"/>
                <a:cs typeface="Times New Roman" panose="02020603050405020304" pitchFamily="18" charset="0"/>
              </a:rPr>
              <a:t>a čovjek po njemu postaje sve manje čovjek</a:t>
            </a:r>
            <a:r>
              <a:rPr lang="hr-HR" dirty="0">
                <a:latin typeface="Calibri" panose="020F0502020204030204" pitchFamily="34" charset="0"/>
                <a:ea typeface="Calibri" panose="020F0502020204030204" pitchFamily="34" charset="0"/>
                <a:cs typeface="Times New Roman" panose="02020603050405020304" pitchFamily="18" charset="0"/>
              </a:rPr>
              <a:t>.</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466426"/>
            <a:ext cx="8856984" cy="5202934"/>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1979972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856984" cy="2858411"/>
          </a:xfrm>
          <a:prstGeom prst="rect">
            <a:avLst/>
          </a:prstGeom>
          <a:solidFill>
            <a:schemeClr val="accent3">
              <a:lumMod val="20000"/>
              <a:lumOff val="80000"/>
            </a:schemeClr>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Isusov humanizam</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Isus Krist želi čovjeka ozdraviti i u njegovu neprijateljstvu</a:t>
            </a:r>
            <a:r>
              <a:rPr lang="hr-HR" dirty="0">
                <a:latin typeface="Calibri" panose="020F0502020204030204" pitchFamily="34" charset="0"/>
                <a:ea typeface="Calibri" panose="020F0502020204030204" pitchFamily="34" charset="0"/>
                <a:cs typeface="Times New Roman" panose="02020603050405020304" pitchFamily="18" charset="0"/>
              </a:rPr>
              <a:t>. Humanizam koji je on navijestio razlikuje se od svih drugim humanizama, pa i onih najuzvišenijih, upravo po tome što I</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susov humanizam ne pozna neprijatelja, ne isključuje neprijatelja.</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latin typeface="Calibri" panose="020F0502020204030204" pitchFamily="34" charset="0"/>
                <a:ea typeface="Calibri" panose="020F0502020204030204" pitchFamily="34" charset="0"/>
                <a:cs typeface="Times New Roman" panose="02020603050405020304" pitchFamily="18" charset="0"/>
              </a:rPr>
              <a:t>Isus je navijestio ljubav i opraštanje za sve.</a:t>
            </a:r>
            <a:r>
              <a:rPr lang="hr-HR" dirty="0">
                <a:latin typeface="Calibri" panose="020F0502020204030204" pitchFamily="34" charset="0"/>
                <a:ea typeface="Calibri" panose="020F0502020204030204" pitchFamily="34" charset="0"/>
                <a:cs typeface="Times New Roman" panose="02020603050405020304" pitchFamily="18" charset="0"/>
              </a:rPr>
              <a:t> Sve ljude trebamo prihvatiti, svima oprostiti, sa svima biti ljubavlju povezani. I s neprijateljima. Da, i s neprijateljima. </a:t>
            </a:r>
            <a:r>
              <a:rPr lang="hr-HR" b="1" dirty="0">
                <a:latin typeface="Calibri" panose="020F0502020204030204" pitchFamily="34" charset="0"/>
                <a:ea typeface="Calibri" panose="020F0502020204030204" pitchFamily="34" charset="0"/>
                <a:cs typeface="Times New Roman" panose="02020603050405020304" pitchFamily="18" charset="0"/>
              </a:rPr>
              <a:t>Možda je upravo ljubav prema neprijatelju „</a:t>
            </a:r>
            <a:r>
              <a:rPr lang="hr-HR" b="1" dirty="0" err="1">
                <a:latin typeface="Calibri" panose="020F0502020204030204" pitchFamily="34" charset="0"/>
                <a:ea typeface="Calibri" panose="020F0502020204030204" pitchFamily="34" charset="0"/>
                <a:cs typeface="Times New Roman" panose="02020603050405020304" pitchFamily="18" charset="0"/>
              </a:rPr>
              <a:t>najkriznija</a:t>
            </a:r>
            <a:r>
              <a:rPr lang="hr-HR" b="1" dirty="0">
                <a:latin typeface="Calibri" panose="020F0502020204030204" pitchFamily="34" charset="0"/>
                <a:ea typeface="Calibri" panose="020F0502020204030204" pitchFamily="34" charset="0"/>
                <a:cs typeface="Times New Roman" panose="02020603050405020304" pitchFamily="18" charset="0"/>
              </a:rPr>
              <a:t>“ točka i najveća kušnja našega konkretnog i svakidašnjeg kršćanstva</a:t>
            </a:r>
            <a:r>
              <a:rPr lang="hr-HR" dirty="0">
                <a:latin typeface="Calibri" panose="020F0502020204030204" pitchFamily="34" charset="0"/>
                <a:ea typeface="Calibri" panose="020F0502020204030204" pitchFamily="34" charset="0"/>
                <a:cs typeface="Times New Roman" panose="02020603050405020304" pitchFamily="18" charset="0"/>
              </a:rPr>
              <a:t>. U načelima se svi slažemo, ali ljubav prema neprijatelju nije samo načelo, traži se konkretni čin. Isus upravo inzistira na djelotvornoj ljubav.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975044"/>
            <a:ext cx="8856984" cy="3766324"/>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629449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2562048"/>
          </a:xfrm>
          <a:prstGeom prst="rect">
            <a:avLst/>
          </a:prstGeom>
          <a:solidFill>
            <a:schemeClr val="accent2">
              <a:lumMod val="20000"/>
              <a:lumOff val="80000"/>
            </a:schemeClr>
          </a:solidFill>
          <a:effectLst>
            <a:glow rad="228600">
              <a:schemeClr val="accent4">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Protivnici</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No nisu svi naši neprijatelji koji su protiv nas.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Ovdje razlikujemo protivnike i neprijatelje. </a:t>
            </a:r>
            <a:r>
              <a:rPr lang="hr-HR" dirty="0">
                <a:latin typeface="Calibri" panose="020F0502020204030204" pitchFamily="34" charset="0"/>
                <a:ea typeface="Calibri" panose="020F0502020204030204" pitchFamily="34" charset="0"/>
                <a:cs typeface="Times New Roman" panose="02020603050405020304" pitchFamily="18" charset="0"/>
              </a:rPr>
              <a:t>Pod protivnicima prvenstveno mislimo na one koji drugačije od nas misle i rade bilo na javnom području, kao što je društveno, političko, socijalno, vjersko i dru. Bilo u privatnom životnoj konkretnoj praksi.- Često smo u napasti da se koji se s nama ne slažu odmah proglasimo za </a:t>
            </a:r>
            <a:r>
              <a:rPr lang="hr-HR" dirty="0" smtClean="0">
                <a:latin typeface="Calibri" panose="020F0502020204030204" pitchFamily="34" charset="0"/>
                <a:ea typeface="Calibri" panose="020F0502020204030204" pitchFamily="34" charset="0"/>
                <a:cs typeface="Times New Roman" panose="02020603050405020304" pitchFamily="18" charset="0"/>
              </a:rPr>
              <a:t>neprijatelja.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To dvoje potrebno je stoga uvijek razlučivati i nikada dozvoliti da protivnost prijeđe u neprijateljstvo</a:t>
            </a:r>
            <a:r>
              <a:rPr lang="hr-HR" dirty="0">
                <a:latin typeface="Calibri" panose="020F0502020204030204" pitchFamily="34" charset="0"/>
                <a:ea typeface="Calibri" panose="020F0502020204030204" pitchFamily="34" charset="0"/>
                <a:cs typeface="Times New Roman" panose="02020603050405020304" pitchFamily="18" charset="0"/>
              </a:rPr>
              <a:t>, jer bi to značilo toliko biti zaljubljen u svoj stav, toliko biti samouvjeren da to jednostavno drugoga isključuje.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750688"/>
            <a:ext cx="8856984" cy="3990680"/>
          </a:xfrm>
          <a:prstGeom prst="rect">
            <a:avLst/>
          </a:prstGeom>
          <a:effectLst>
            <a:glow rad="228600">
              <a:schemeClr val="accent5">
                <a:satMod val="175000"/>
                <a:alpha val="40000"/>
              </a:schemeClr>
            </a:glow>
          </a:effectLst>
        </p:spPr>
      </p:pic>
    </p:spTree>
    <p:extLst>
      <p:ext uri="{BB962C8B-B14F-4D97-AF65-F5344CB8AC3E}">
        <p14:creationId xmlns:p14="http://schemas.microsoft.com/office/powerpoint/2010/main" val="604617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16632"/>
            <a:ext cx="8784976" cy="3154774"/>
          </a:xfrm>
          <a:prstGeom prst="rect">
            <a:avLst/>
          </a:prstGeom>
          <a:solidFill>
            <a:schemeClr val="accent4">
              <a:lumMod val="20000"/>
              <a:lumOff val="80000"/>
            </a:schemeClr>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Neprijatelji</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Ako Krist zahtijeva djelotvornu ljubav prema neprijateljima, koliko to više vrijedi za protivnike</a:t>
            </a:r>
            <a:r>
              <a:rPr lang="hr-HR" dirty="0">
                <a:latin typeface="Calibri" panose="020F0502020204030204" pitchFamily="34" charset="0"/>
                <a:ea typeface="Calibri" panose="020F0502020204030204" pitchFamily="34" charset="0"/>
                <a:cs typeface="Times New Roman" panose="02020603050405020304" pitchFamily="18" charset="0"/>
              </a:rPr>
              <a:t>. Ta se ljubav prvenstveno očituje u želji i potrebi za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dijalogom</a:t>
            </a:r>
            <a:r>
              <a:rPr lang="hr-HR" dirty="0">
                <a:latin typeface="Calibri" panose="020F0502020204030204" pitchFamily="34" charset="0"/>
                <a:ea typeface="Calibri" panose="020F0502020204030204" pitchFamily="34" charset="0"/>
                <a:cs typeface="Times New Roman" panose="02020603050405020304" pitchFamily="18" charset="0"/>
              </a:rPr>
              <a:t>. I to treba biti temeljni način ponašanja prema protivnicima, a to je ujedno i osnovni put približavanja. Ali ne smijemo zaboraviti da je </a:t>
            </a:r>
            <a:r>
              <a:rPr lang="hr-HR" b="1" dirty="0">
                <a:latin typeface="Calibri" panose="020F0502020204030204" pitchFamily="34" charset="0"/>
                <a:ea typeface="Calibri" panose="020F0502020204030204" pitchFamily="34" charset="0"/>
                <a:cs typeface="Times New Roman" panose="02020603050405020304" pitchFamily="18" charset="0"/>
              </a:rPr>
              <a:t>preduvjet svakoga dijaloga povjerenje</a:t>
            </a:r>
            <a:r>
              <a:rPr lang="hr-HR" dirty="0">
                <a:latin typeface="Calibri" panose="020F0502020204030204" pitchFamily="34" charset="0"/>
                <a:ea typeface="Calibri" panose="020F0502020204030204" pitchFamily="34" charset="0"/>
                <a:cs typeface="Times New Roman" panose="02020603050405020304" pitchFamily="18" charset="0"/>
              </a:rPr>
              <a:t>. Ono se može ostvariti samo po ljubavi. iskrenosti, maksimalno poštujući drugoga, njegovo uvjerenje, slobodu i savjest. </a:t>
            </a:r>
            <a:r>
              <a:rPr lang="hr-HR" b="1" dirty="0">
                <a:latin typeface="Calibri" panose="020F0502020204030204" pitchFamily="34" charset="0"/>
                <a:ea typeface="Calibri" panose="020F0502020204030204" pitchFamily="34" charset="0"/>
                <a:cs typeface="Times New Roman" panose="02020603050405020304" pitchFamily="18" charset="0"/>
              </a:rPr>
              <a:t>Samo dijalog okružen ljudskošću ima šansu donijeti plod , da urodi približavanjem ljudi. </a:t>
            </a:r>
            <a:r>
              <a:rPr lang="hr-HR" dirty="0">
                <a:latin typeface="Calibri" panose="020F0502020204030204" pitchFamily="34" charset="0"/>
                <a:ea typeface="Calibri" panose="020F0502020204030204" pitchFamily="34" charset="0"/>
                <a:cs typeface="Times New Roman" panose="02020603050405020304" pitchFamily="18" charset="0"/>
              </a:rPr>
              <a:t>U dijalogu treba paziti da za volju ljudskog obzira ili nekog prividnog slaganje ne odstupimo od istine i dobra, jer u slučaju to bi bio lažni dijalog i ne bi mogao uroditi pravim plodovima.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271406"/>
            <a:ext cx="8784976" cy="3469962"/>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1069049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784976" cy="2463238"/>
          </a:xfrm>
          <a:prstGeom prst="rect">
            <a:avLst/>
          </a:prstGeom>
          <a:solidFill>
            <a:schemeClr val="accent6">
              <a:lumMod val="20000"/>
              <a:lumOff val="80000"/>
            </a:schemeClr>
          </a:solidFill>
          <a:effectLst>
            <a:glow rad="228600">
              <a:schemeClr val="accent5">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Prvenstvena funkcija dijaloga </a:t>
            </a:r>
            <a:r>
              <a:rPr lang="hr-HR" b="1" dirty="0">
                <a:latin typeface="Calibri" panose="020F0502020204030204" pitchFamily="34" charset="0"/>
                <a:ea typeface="Calibri" panose="020F0502020204030204" pitchFamily="34" charset="0"/>
                <a:cs typeface="Times New Roman" panose="02020603050405020304" pitchFamily="18" charset="0"/>
              </a:rPr>
              <a:t>je da omogući izmjenu razmišljanja, bolje upoznavanje stavova i nazora, da nas oslobodi apriornih predrasuda kojih smo i te kako puni kad je riječ o protivnicima.</a:t>
            </a:r>
            <a:r>
              <a:rPr lang="hr-HR" dirty="0">
                <a:latin typeface="Calibri" panose="020F0502020204030204" pitchFamily="34" charset="0"/>
                <a:ea typeface="Calibri" panose="020F0502020204030204" pitchFamily="34" charset="0"/>
                <a:cs typeface="Times New Roman" panose="02020603050405020304" pitchFamily="18" charset="0"/>
              </a:rPr>
              <a:t> Često ni ne poznamo dobro jedni druge i stajališta koja zastupamo. Često u pravom i iskrenom dijalogu dolazi do pravih čuđenja, kako to prije nismo znali, kako smo tako pojednostavljeno mislili jedni o drugim, jednostavno jedni druge etiketirali površnim prosuđivanjem. Jedna od velikih koristi dijaloga jest uviđanje da nas od drugoga dijeli manje stvari negoli što nam se to prije činilo,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jer u puno slučajeva riječ je samo o drugačijem shvaćanju pojmova, formulacijama, jeziku itd</a:t>
            </a:r>
            <a:r>
              <a:rPr lang="hr-HR"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651878"/>
            <a:ext cx="8784976" cy="4089490"/>
          </a:xfrm>
          <a:prstGeom prst="rect">
            <a:avLst/>
          </a:prstGeom>
          <a:effectLst>
            <a:glow rad="228600">
              <a:schemeClr val="accent5">
                <a:satMod val="175000"/>
                <a:alpha val="40000"/>
              </a:schemeClr>
            </a:glow>
          </a:effectLst>
        </p:spPr>
      </p:pic>
    </p:spTree>
    <p:extLst>
      <p:ext uri="{BB962C8B-B14F-4D97-AF65-F5344CB8AC3E}">
        <p14:creationId xmlns:p14="http://schemas.microsoft.com/office/powerpoint/2010/main" val="1873140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856984" cy="2463238"/>
          </a:xfrm>
          <a:prstGeom prst="rect">
            <a:avLst/>
          </a:prstGeom>
          <a:solidFill>
            <a:schemeClr val="accent5">
              <a:lumMod val="20000"/>
              <a:lumOff val="80000"/>
            </a:schemeClr>
          </a:solidFill>
          <a:effectLst>
            <a:glow rad="228600">
              <a:schemeClr val="accent4">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Jednako tako u susretu s protivnicima </a:t>
            </a:r>
            <a:r>
              <a:rPr lang="hr-HR" b="1" dirty="0">
                <a:latin typeface="Calibri" panose="020F0502020204030204" pitchFamily="34" charset="0"/>
                <a:ea typeface="Calibri" panose="020F0502020204030204" pitchFamily="34" charset="0"/>
                <a:cs typeface="Times New Roman" panose="02020603050405020304" pitchFamily="18" charset="0"/>
              </a:rPr>
              <a:t>uvijek trebamo razlikovati zabludu od zabludjeloga, ideologiju od onoga tko je zastupa</a:t>
            </a:r>
            <a:r>
              <a:rPr lang="hr-HR" dirty="0">
                <a:latin typeface="Calibri" panose="020F0502020204030204" pitchFamily="34" charset="0"/>
                <a:ea typeface="Calibri" panose="020F0502020204030204" pitchFamily="34" charset="0"/>
                <a:cs typeface="Times New Roman" panose="02020603050405020304" pitchFamily="18" charset="0"/>
              </a:rPr>
              <a:t>. Jer svaki čovjek uvijek zadržava svoje dostojanstvo, pa i onda kad je opterećen zabludom, krivnjom, drugačijom ideologijom manje točnim religioznim shvaćanjem i sl. </a:t>
            </a:r>
            <a:r>
              <a:rPr lang="hr-HR" b="1" dirty="0">
                <a:latin typeface="Calibri" panose="020F0502020204030204" pitchFamily="34" charset="0"/>
                <a:ea typeface="Calibri" panose="020F0502020204030204" pitchFamily="34" charset="0"/>
                <a:cs typeface="Times New Roman" panose="02020603050405020304" pitchFamily="18" charset="0"/>
              </a:rPr>
              <a:t>Za pravi dijalog potrebna je i vlastita poniznost i spremnost da se odrečemo vlastitih stavova ako uvidimo da nisu ispravni</a:t>
            </a:r>
            <a:r>
              <a:rPr lang="hr-HR" dirty="0">
                <a:latin typeface="Calibri" panose="020F0502020204030204" pitchFamily="34" charset="0"/>
                <a:ea typeface="Calibri" panose="020F0502020204030204" pitchFamily="34" charset="0"/>
                <a:cs typeface="Times New Roman" panose="02020603050405020304" pitchFamily="18" charset="0"/>
              </a:rPr>
              <a:t>. Tu uvijek vrijedi ona Sokratova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Amicus</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Plato </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sed</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magis</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amica</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hr-HR" b="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veritas</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hr-HR" dirty="0">
                <a:latin typeface="Calibri" panose="020F0502020204030204" pitchFamily="34" charset="0"/>
                <a:ea typeface="Calibri" panose="020F0502020204030204" pitchFamily="34" charset="0"/>
                <a:cs typeface="Times New Roman" panose="02020603050405020304" pitchFamily="18" charset="0"/>
              </a:rPr>
              <a:t>(Drag mi je Platon, ali draža mi je istina). Jer čovjek koji misli da ništa ne treba popraviti, da sve zna, da je u svemu ispravan taj nije sposoban za dijalog.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651878"/>
            <a:ext cx="8856984" cy="4017482"/>
          </a:xfrm>
          <a:prstGeom prst="rect">
            <a:avLst/>
          </a:prstGeom>
          <a:effectLst>
            <a:glow rad="228600">
              <a:schemeClr val="accent4">
                <a:satMod val="175000"/>
                <a:alpha val="40000"/>
              </a:schemeClr>
            </a:glow>
          </a:effectLst>
        </p:spPr>
      </p:pic>
    </p:spTree>
    <p:extLst>
      <p:ext uri="{BB962C8B-B14F-4D97-AF65-F5344CB8AC3E}">
        <p14:creationId xmlns:p14="http://schemas.microsoft.com/office/powerpoint/2010/main" val="1403218526"/>
      </p:ext>
    </p:extLst>
  </p:cSld>
  <p:clrMapOvr>
    <a:masterClrMapping/>
  </p:clrMapOvr>
</p:sld>
</file>

<file path=ppt/theme/theme1.xml><?xml version="1.0" encoding="utf-8"?>
<a:theme xmlns:a="http://schemas.openxmlformats.org/drawingml/2006/main" name="Office Theme">
  <a:themeElements>
    <a:clrScheme name="Crvena">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12269</TotalTime>
  <Words>693</Words>
  <Application>Microsoft Office PowerPoint</Application>
  <PresentationFormat>Prikaz na zaslonu (4:3)</PresentationFormat>
  <Paragraphs>20</Paragraphs>
  <Slides>18</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18</vt:i4>
      </vt:variant>
    </vt:vector>
  </HeadingPairs>
  <TitlesOfParts>
    <vt:vector size="22" baseType="lpstr">
      <vt:lpstr>Arial</vt:lpstr>
      <vt:lpstr>Calibri</vt:lpstr>
      <vt:lpstr>Times New Roman</vt:lpstr>
      <vt:lpstr>Office Theme</vt:lpstr>
      <vt:lpstr>BIBLIJSKO - MOLITVENE ZAJEDNICE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BIBLIJSKO - MOLITVENA ZAJEDNICA</dc:title>
  <dc:creator>Dell</dc:creator>
  <cp:lastModifiedBy>Matija Simić</cp:lastModifiedBy>
  <cp:revision>1100</cp:revision>
  <dcterms:created xsi:type="dcterms:W3CDTF">2016-08-19T07:36:26Z</dcterms:created>
  <dcterms:modified xsi:type="dcterms:W3CDTF">2025-07-28T16:40:15Z</dcterms:modified>
</cp:coreProperties>
</file>