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5"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99"/>
    <a:srgbClr val="CCECFF"/>
    <a:srgbClr val="DEEBF7"/>
    <a:srgbClr val="FFFFCC"/>
    <a:srgbClr val="CCFF99"/>
    <a:srgbClr val="D2F1F8"/>
    <a:srgbClr val="99FFCC"/>
    <a:srgbClr val="99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3979" autoAdjust="0"/>
  </p:normalViewPr>
  <p:slideViewPr>
    <p:cSldViewPr>
      <p:cViewPr varScale="1">
        <p:scale>
          <a:sx n="65" d="100"/>
          <a:sy n="65" d="100"/>
        </p:scale>
        <p:origin x="1316" y="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5215D-AE96-46E4-9E74-E43EEF8648CE}" type="datetimeFigureOut">
              <a:rPr lang="hr-HR" smtClean="0"/>
              <a:t>19.6.2025.</a:t>
            </a:fld>
            <a:endParaRPr lang="hr-HR"/>
          </a:p>
        </p:txBody>
      </p:sp>
      <p:sp>
        <p:nvSpPr>
          <p:cNvPr id="4" name="Rezervirano mjesto slike slajd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F988C-201D-4037-A41B-325189FC6D7D}" type="slidenum">
              <a:rPr lang="hr-HR" smtClean="0"/>
              <a:t>‹#›</a:t>
            </a:fld>
            <a:endParaRPr lang="hr-HR"/>
          </a:p>
        </p:txBody>
      </p:sp>
    </p:spTree>
    <p:extLst>
      <p:ext uri="{BB962C8B-B14F-4D97-AF65-F5344CB8AC3E}">
        <p14:creationId xmlns:p14="http://schemas.microsoft.com/office/powerpoint/2010/main" val="3688615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r-HR" smtClean="0"/>
              <a:t>Uredite stil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426463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246034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2337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62358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r-HR" smtClean="0"/>
              <a:t>Uredite stil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5" name="Footer Placeholder 4"/>
          <p:cNvSpPr>
            <a:spLocks noGrp="1"/>
          </p:cNvSpPr>
          <p:nvPr>
            <p:ph type="ftr" sz="quarter" idx="11"/>
          </p:nvPr>
        </p:nvSpPr>
        <p:spPr/>
        <p:txBody>
          <a:bodyPr/>
          <a:lstStyle/>
          <a:p>
            <a:endParaRPr lang="hr-HR">
              <a:solidFill>
                <a:srgbClr val="564B3C"/>
              </a:solidFill>
            </a:endParaRPr>
          </a:p>
        </p:txBody>
      </p:sp>
      <p:sp>
        <p:nvSpPr>
          <p:cNvPr id="6" name="Slide Number Placeholder 5"/>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31611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4883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629842" y="2505075"/>
            <a:ext cx="3868340"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4629150" y="2505075"/>
            <a:ext cx="3887391"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8" name="Footer Placeholder 7"/>
          <p:cNvSpPr>
            <a:spLocks noGrp="1"/>
          </p:cNvSpPr>
          <p:nvPr>
            <p:ph type="ftr" sz="quarter" idx="11"/>
          </p:nvPr>
        </p:nvSpPr>
        <p:spPr/>
        <p:txBody>
          <a:bodyPr/>
          <a:lstStyle/>
          <a:p>
            <a:endParaRPr lang="hr-HR">
              <a:solidFill>
                <a:srgbClr val="564B3C"/>
              </a:solidFill>
            </a:endParaRPr>
          </a:p>
        </p:txBody>
      </p:sp>
      <p:sp>
        <p:nvSpPr>
          <p:cNvPr id="9" name="Slide Number Placeholder 8"/>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128433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4" name="Footer Placeholder 3"/>
          <p:cNvSpPr>
            <a:spLocks noGrp="1"/>
          </p:cNvSpPr>
          <p:nvPr>
            <p:ph type="ftr" sz="quarter" idx="11"/>
          </p:nvPr>
        </p:nvSpPr>
        <p:spPr/>
        <p:txBody>
          <a:bodyPr/>
          <a:lstStyle/>
          <a:p>
            <a:endParaRPr lang="hr-HR">
              <a:solidFill>
                <a:srgbClr val="564B3C"/>
              </a:solidFill>
            </a:endParaRPr>
          </a:p>
        </p:txBody>
      </p:sp>
      <p:sp>
        <p:nvSpPr>
          <p:cNvPr id="5" name="Slide Number Placeholder 4"/>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65902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3" name="Footer Placeholder 2"/>
          <p:cNvSpPr>
            <a:spLocks noGrp="1"/>
          </p:cNvSpPr>
          <p:nvPr>
            <p:ph type="ftr" sz="quarter" idx="11"/>
          </p:nvPr>
        </p:nvSpPr>
        <p:spPr/>
        <p:txBody>
          <a:bodyPr/>
          <a:lstStyle/>
          <a:p>
            <a:endParaRPr lang="hr-HR">
              <a:solidFill>
                <a:srgbClr val="564B3C"/>
              </a:solidFill>
            </a:endParaRPr>
          </a:p>
        </p:txBody>
      </p:sp>
      <p:sp>
        <p:nvSpPr>
          <p:cNvPr id="4" name="Slide Number Placeholder 3"/>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97337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882428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6" name="Footer Placeholder 5"/>
          <p:cNvSpPr>
            <a:spLocks noGrp="1"/>
          </p:cNvSpPr>
          <p:nvPr>
            <p:ph type="ftr" sz="quarter" idx="11"/>
          </p:nvPr>
        </p:nvSpPr>
        <p:spPr/>
        <p:txBody>
          <a:bodyPr/>
          <a:lstStyle/>
          <a:p>
            <a:endParaRPr lang="hr-HR">
              <a:solidFill>
                <a:srgbClr val="564B3C"/>
              </a:solidFill>
            </a:endParaRPr>
          </a:p>
        </p:txBody>
      </p:sp>
      <p:sp>
        <p:nvSpPr>
          <p:cNvPr id="7" name="Slide Number Placeholder 6"/>
          <p:cNvSpPr>
            <a:spLocks noGrp="1"/>
          </p:cNvSpPr>
          <p:nvPr>
            <p:ph type="sldNum" sz="quarter" idx="12"/>
          </p:nvPr>
        </p:nvSpPr>
        <p:spPr/>
        <p:txBody>
          <a:body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186309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B0E2D-BF10-442D-A47D-F68905A7D702}" type="datetimeFigureOut">
              <a:rPr lang="hr-HR" smtClean="0">
                <a:solidFill>
                  <a:srgbClr val="564B3C"/>
                </a:solidFill>
              </a:rPr>
              <a:pPr/>
              <a:t>19.6.2025.</a:t>
            </a:fld>
            <a:endParaRPr lang="hr-HR">
              <a:solidFill>
                <a:srgbClr val="564B3C"/>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srgbClr val="564B3C"/>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79276-F584-44FD-8EB7-2C01FCB402DF}" type="slidenum">
              <a:rPr lang="hr-HR" smtClean="0">
                <a:solidFill>
                  <a:srgbClr val="564B3C"/>
                </a:solidFill>
              </a:rPr>
              <a:pPr/>
              <a:t>‹#›</a:t>
            </a:fld>
            <a:endParaRPr lang="hr-HR">
              <a:solidFill>
                <a:srgbClr val="564B3C"/>
              </a:solidFill>
            </a:endParaRPr>
          </a:p>
        </p:txBody>
      </p:sp>
    </p:spTree>
    <p:extLst>
      <p:ext uri="{BB962C8B-B14F-4D97-AF65-F5344CB8AC3E}">
        <p14:creationId xmlns:p14="http://schemas.microsoft.com/office/powerpoint/2010/main" val="3460165014"/>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045154"/>
            <a:ext cx="7992888" cy="643338"/>
          </a:xfrm>
          <a:solidFill>
            <a:srgbClr val="CCECFF"/>
          </a:solidFill>
          <a:effectLst>
            <a:glow rad="228600">
              <a:schemeClr val="accent3">
                <a:satMod val="175000"/>
                <a:alpha val="40000"/>
              </a:schemeClr>
            </a:glow>
          </a:effectLst>
        </p:spPr>
        <p:txBody>
          <a:bodyPr>
            <a:normAutofit/>
          </a:bodyPr>
          <a:lstStyle/>
          <a:p>
            <a:r>
              <a:rPr lang="hr-HR" sz="2800" dirty="0" smtClean="0"/>
              <a:t>BIBLIJSKO - MOLITVENE ZAJEDNICE</a:t>
            </a:r>
            <a:endParaRPr lang="hr-HR" sz="2800" dirty="0"/>
          </a:p>
        </p:txBody>
      </p:sp>
      <p:sp>
        <p:nvSpPr>
          <p:cNvPr id="3" name="Picture Placeholder 2"/>
          <p:cNvSpPr>
            <a:spLocks noGrp="1"/>
          </p:cNvSpPr>
          <p:nvPr>
            <p:ph type="pic" idx="1"/>
          </p:nvPr>
        </p:nvSpPr>
        <p:spPr>
          <a:xfrm>
            <a:off x="2267744" y="621437"/>
            <a:ext cx="4248472" cy="4331564"/>
          </a:xfrm>
        </p:spPr>
      </p:sp>
      <p:sp>
        <p:nvSpPr>
          <p:cNvPr id="4" name="Text Placeholder 3"/>
          <p:cNvSpPr>
            <a:spLocks noGrp="1"/>
          </p:cNvSpPr>
          <p:nvPr>
            <p:ph type="body" sz="half" idx="2"/>
          </p:nvPr>
        </p:nvSpPr>
        <p:spPr>
          <a:xfrm>
            <a:off x="3131840" y="5661248"/>
            <a:ext cx="4464496" cy="576064"/>
          </a:xfrm>
          <a:solidFill>
            <a:srgbClr val="CCECFF"/>
          </a:solidFill>
          <a:effectLst>
            <a:glow rad="228600">
              <a:schemeClr val="accent6">
                <a:satMod val="175000"/>
                <a:alpha val="40000"/>
              </a:schemeClr>
            </a:glow>
          </a:effectLst>
        </p:spPr>
        <p:txBody>
          <a:bodyPr>
            <a:noAutofit/>
          </a:bodyPr>
          <a:lstStyle/>
          <a:p>
            <a:r>
              <a:rPr lang="hr-HR" sz="2800" b="1" dirty="0" smtClean="0"/>
              <a:t>SVETI PETAR I PAVAO</a:t>
            </a:r>
            <a:endParaRPr lang="hr-HR" sz="2800" b="1" dirty="0"/>
          </a:p>
        </p:txBody>
      </p:sp>
      <p:pic>
        <p:nvPicPr>
          <p:cNvPr id="1026" name="Picture 2" descr="C:\Users\Dell\Desktop\petar i pav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049"/>
            <a:ext cx="4392488"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365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265685"/>
          </a:xfrm>
          <a:prstGeom prst="rect">
            <a:avLst/>
          </a:prstGeom>
          <a:solidFill>
            <a:srgbClr val="DEEBF7"/>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Rušenje osobe nužno dovodi i do propadanja društva</a:t>
            </a:r>
            <a:r>
              <a:rPr lang="hr-HR" dirty="0">
                <a:latin typeface="Calibri" panose="020F0502020204030204" pitchFamily="34" charset="0"/>
                <a:ea typeface="Calibri" panose="020F0502020204030204" pitchFamily="34" charset="0"/>
                <a:cs typeface="Times New Roman" panose="02020603050405020304" pitchFamily="18" charset="0"/>
              </a:rPr>
              <a:t>. Jednako tako i obratno: </a:t>
            </a:r>
            <a:r>
              <a:rPr lang="hr-HR" b="1" dirty="0">
                <a:latin typeface="Calibri" panose="020F0502020204030204" pitchFamily="34" charset="0"/>
                <a:ea typeface="Calibri" panose="020F0502020204030204" pitchFamily="34" charset="0"/>
                <a:cs typeface="Times New Roman" panose="02020603050405020304" pitchFamily="18" charset="0"/>
              </a:rPr>
              <a:t>gradnja svake zajednice mora započeti afirmacijom osobe</a:t>
            </a:r>
            <a:r>
              <a:rPr lang="hr-HR" dirty="0">
                <a:latin typeface="Calibri" panose="020F0502020204030204" pitchFamily="34" charset="0"/>
                <a:ea typeface="Calibri" panose="020F0502020204030204" pitchFamily="34" charset="0"/>
                <a:cs typeface="Times New Roman" panose="02020603050405020304" pitchFamily="18" charset="0"/>
              </a:rPr>
              <a:t>., njezina prava i njezina dostojanstva. Jer, ako pojedina zajednica izgubi smisao za osobu, </a:t>
            </a:r>
            <a:r>
              <a:rPr lang="hr-HR" b="1" dirty="0">
                <a:latin typeface="Calibri" panose="020F0502020204030204" pitchFamily="34" charset="0"/>
                <a:ea typeface="Calibri" panose="020F0502020204030204" pitchFamily="34" charset="0"/>
                <a:cs typeface="Times New Roman" panose="02020603050405020304" pitchFamily="18" charset="0"/>
              </a:rPr>
              <a:t>ona zapravo više nema svojega pravog cilja i svrhe</a:t>
            </a:r>
            <a:r>
              <a:rPr lang="hr-HR" dirty="0">
                <a:latin typeface="Calibri" panose="020F0502020204030204" pitchFamily="34" charset="0"/>
                <a:ea typeface="Calibri" panose="020F0502020204030204" pitchFamily="34" charset="0"/>
                <a:cs typeface="Times New Roman" panose="02020603050405020304" pitchFamily="18" charset="0"/>
              </a:rPr>
              <a:t>. Ona se na taj način zapravo lišava onoga po čemu se sama razvija.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Zato, obezvrijediti osobu u nekom društvu znači piliti vlastitu granu na kojoj sjediš</a:t>
            </a:r>
            <a:r>
              <a:rPr lang="hr-HR" dirty="0">
                <a:latin typeface="Calibri" panose="020F0502020204030204" pitchFamily="34" charset="0"/>
                <a:ea typeface="Calibri" panose="020F0502020204030204" pitchFamily="34" charset="0"/>
                <a:cs typeface="Times New Roman" panose="02020603050405020304" pitchFamily="18" charset="0"/>
              </a:rPr>
              <a:t>. Osoba i društvo neraskidivo su međusobno povezani i međusobno uvjetovani. Do sada smo vidjeli kako je društvo uvjetovano osobom. </a:t>
            </a:r>
            <a:r>
              <a:rPr lang="hr-HR" b="1" dirty="0">
                <a:latin typeface="Calibri" panose="020F0502020204030204" pitchFamily="34" charset="0"/>
                <a:ea typeface="Calibri" panose="020F0502020204030204" pitchFamily="34" charset="0"/>
                <a:cs typeface="Times New Roman" panose="02020603050405020304" pitchFamily="18" charset="0"/>
              </a:rPr>
              <a:t>Pogledajmo sada kako je osoba uvjetovana društvom</a:t>
            </a:r>
            <a:r>
              <a:rPr lang="hr-HR"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586037"/>
            <a:ext cx="8856984" cy="4155331"/>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2166006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3154774"/>
          </a:xfrm>
          <a:prstGeom prst="rect">
            <a:avLst/>
          </a:prstGeom>
          <a:solidFill>
            <a:srgbClr val="DEEBF7"/>
          </a:solidFill>
          <a:effectLst>
            <a:glow rad="228600">
              <a:schemeClr val="accent5">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Svi smo mi upućeni jedni na druge</a:t>
            </a:r>
            <a:b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hr-HR" b="1" dirty="0">
                <a:latin typeface="Calibri" panose="020F0502020204030204" pitchFamily="34" charset="0"/>
                <a:ea typeface="Calibri" panose="020F0502020204030204" pitchFamily="34" charset="0"/>
                <a:cs typeface="Times New Roman" panose="02020603050405020304" pitchFamily="18" charset="0"/>
              </a:rPr>
              <a:t>Osoba se razvija i usavršava živeći u zajednici. </a:t>
            </a:r>
            <a:r>
              <a:rPr lang="hr-HR" dirty="0">
                <a:latin typeface="Calibri" panose="020F0502020204030204" pitchFamily="34" charset="0"/>
                <a:ea typeface="Calibri" panose="020F0502020204030204" pitchFamily="34" charset="0"/>
                <a:cs typeface="Times New Roman" panose="02020603050405020304" pitchFamily="18" charset="0"/>
              </a:rPr>
              <a:t>Nešto smo od toga rekli već u prvom dijelu ovoga razmišljanja, govoreći o društvenoj naravi čovjeka. U čovjeka je usađena potreba da živi u zajednici. </a:t>
            </a:r>
            <a:r>
              <a:rPr lang="hr-HR" b="1" dirty="0">
                <a:latin typeface="Calibri" panose="020F0502020204030204" pitchFamily="34" charset="0"/>
                <a:ea typeface="Calibri" panose="020F0502020204030204" pitchFamily="34" charset="0"/>
                <a:cs typeface="Times New Roman" panose="02020603050405020304" pitchFamily="18" charset="0"/>
              </a:rPr>
              <a:t>Bez zajednice on ne može ostvarit svoje sazrijevanje</a:t>
            </a:r>
            <a:r>
              <a:rPr lang="hr-HR" dirty="0">
                <a:latin typeface="Calibri" panose="020F0502020204030204" pitchFamily="34" charset="0"/>
                <a:ea typeface="Calibri" panose="020F0502020204030204" pitchFamily="34" charset="0"/>
                <a:cs typeface="Times New Roman" panose="02020603050405020304" pitchFamily="18" charset="0"/>
              </a:rPr>
              <a:t>. To vrijedi za cijelo područje njegova života.  </a:t>
            </a:r>
            <a:r>
              <a:rPr lang="hr-HR" b="1" dirty="0">
                <a:latin typeface="Calibri" panose="020F0502020204030204" pitchFamily="34" charset="0"/>
                <a:ea typeface="Calibri" panose="020F0502020204030204" pitchFamily="34" charset="0"/>
                <a:cs typeface="Times New Roman" panose="02020603050405020304" pitchFamily="18" charset="0"/>
              </a:rPr>
              <a:t>U cijelom rasponu života  - od ekonomskih potreba do onih najduhovnijih – čovjek treba zajednicu</a:t>
            </a:r>
            <a:r>
              <a:rPr lang="hr-HR" dirty="0">
                <a:latin typeface="Calibri" panose="020F0502020204030204" pitchFamily="34" charset="0"/>
                <a:ea typeface="Calibri" panose="020F0502020204030204" pitchFamily="34" charset="0"/>
                <a:cs typeface="Times New Roman" panose="02020603050405020304" pitchFamily="18" charset="0"/>
              </a:rPr>
              <a:t>. Nitko ne može biti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„otok“ </a:t>
            </a:r>
            <a:r>
              <a:rPr lang="hr-HR" dirty="0">
                <a:latin typeface="Calibri" panose="020F0502020204030204" pitchFamily="34" charset="0"/>
                <a:ea typeface="Calibri" panose="020F0502020204030204" pitchFamily="34" charset="0"/>
                <a:cs typeface="Times New Roman" panose="02020603050405020304" pitchFamily="18" charset="0"/>
              </a:rPr>
              <a:t>već je trajno u svim svojim potrebama upućen na druge, a i drugi njega trebaju. Običan proizvod koji kupimo u dućanu plod je rada mnogih; odijelo koje nosimo, stan u kojem živimo, sve je to djelo mnogih; iza svega toga stoje mnogi ljudi o; od proizvođača sirovine, projektanata, radnika u tvornici, dobavljača, trgovaca itd.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3271406"/>
            <a:ext cx="8928992" cy="3325946"/>
          </a:xfrm>
          <a:prstGeom prst="rect">
            <a:avLst/>
          </a:prstGeom>
          <a:effectLst>
            <a:glow rad="228600">
              <a:schemeClr val="accent5">
                <a:satMod val="175000"/>
                <a:alpha val="40000"/>
              </a:schemeClr>
            </a:glow>
          </a:effectLst>
        </p:spPr>
      </p:pic>
    </p:spTree>
    <p:extLst>
      <p:ext uri="{BB962C8B-B14F-4D97-AF65-F5344CB8AC3E}">
        <p14:creationId xmlns:p14="http://schemas.microsoft.com/office/powerpoint/2010/main" val="2268169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1969322"/>
          </a:xfrm>
          <a:prstGeom prst="rect">
            <a:avLst/>
          </a:prstGeom>
          <a:solidFill>
            <a:srgbClr val="CCECFF"/>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Tako je to na čitavom planu života. </a:t>
            </a:r>
            <a:r>
              <a:rPr lang="hr-HR" dirty="0">
                <a:latin typeface="Calibri" panose="020F0502020204030204" pitchFamily="34" charset="0"/>
                <a:ea typeface="Calibri" panose="020F0502020204030204" pitchFamily="34" charset="0"/>
                <a:cs typeface="Times New Roman" panose="02020603050405020304" pitchFamily="18" charset="0"/>
              </a:rPr>
              <a:t>Tako je to i u čovjekovim duhovnim potrebama. </a:t>
            </a:r>
            <a:r>
              <a:rPr lang="hr-HR" b="1" dirty="0">
                <a:latin typeface="Calibri" panose="020F0502020204030204" pitchFamily="34" charset="0"/>
                <a:ea typeface="Calibri" panose="020F0502020204030204" pitchFamily="34" charset="0"/>
                <a:cs typeface="Times New Roman" panose="02020603050405020304" pitchFamily="18" charset="0"/>
              </a:rPr>
              <a:t>Za svoje spasenje čovjek mora potražiti zajednicu Crkve</a:t>
            </a:r>
            <a:r>
              <a:rPr lang="hr-HR" dirty="0">
                <a:latin typeface="Calibri" panose="020F0502020204030204" pitchFamily="34" charset="0"/>
                <a:ea typeface="Calibri" panose="020F0502020204030204" pitchFamily="34" charset="0"/>
                <a:cs typeface="Times New Roman" panose="02020603050405020304" pitchFamily="18" charset="0"/>
              </a:rPr>
              <a:t>, jer i Kristovo otkupljenje ima </a:t>
            </a:r>
            <a:r>
              <a:rPr lang="hr-HR" dirty="0" err="1">
                <a:latin typeface="Calibri" panose="020F0502020204030204" pitchFamily="34" charset="0"/>
                <a:ea typeface="Calibri" panose="020F0502020204030204" pitchFamily="34" charset="0"/>
                <a:cs typeface="Times New Roman" panose="02020603050405020304" pitchFamily="18" charset="0"/>
              </a:rPr>
              <a:t>komunitarni</a:t>
            </a:r>
            <a:r>
              <a:rPr lang="hr-HR" dirty="0">
                <a:latin typeface="Calibri" panose="020F0502020204030204" pitchFamily="34" charset="0"/>
                <a:ea typeface="Calibri" panose="020F0502020204030204" pitchFamily="34" charset="0"/>
                <a:cs typeface="Times New Roman" panose="02020603050405020304" pitchFamily="18" charset="0"/>
              </a:rPr>
              <a:t> karakter, ono se događa i živi u zajednici. </a:t>
            </a:r>
            <a:r>
              <a:rPr lang="hr-HR" b="1" dirty="0">
                <a:latin typeface="Calibri" panose="020F0502020204030204" pitchFamily="34" charset="0"/>
                <a:ea typeface="Calibri" panose="020F0502020204030204" pitchFamily="34" charset="0"/>
                <a:cs typeface="Times New Roman" panose="02020603050405020304" pitchFamily="18" charset="0"/>
              </a:rPr>
              <a:t>I samo po zajednici pojedinac može postati njegovim dionikom</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Nitko sam sebi ne može podijeliti niti jedan sakrament. </a:t>
            </a:r>
            <a:r>
              <a:rPr lang="hr-HR" dirty="0">
                <a:latin typeface="Calibri" panose="020F0502020204030204" pitchFamily="34" charset="0"/>
                <a:ea typeface="Calibri" panose="020F0502020204030204" pitchFamily="34" charset="0"/>
                <a:cs typeface="Times New Roman" panose="02020603050405020304" pitchFamily="18" charset="0"/>
              </a:rPr>
              <a:t>I na kraju, kako nam svjedoči Pismo, spašava se zajednica, zajednica Crkve, a svi koji ostaju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„vani“ </a:t>
            </a:r>
            <a:r>
              <a:rPr lang="hr-HR" dirty="0">
                <a:latin typeface="Calibri" panose="020F0502020204030204" pitchFamily="34" charset="0"/>
                <a:ea typeface="Calibri" panose="020F0502020204030204" pitchFamily="34" charset="0"/>
                <a:cs typeface="Times New Roman" panose="02020603050405020304" pitchFamily="18" charset="0"/>
              </a:rPr>
              <a:t>izgubljeni su (Otk.21.1-8).</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085954"/>
            <a:ext cx="8928992" cy="4583406"/>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3722445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856984" cy="2759602"/>
          </a:xfrm>
          <a:prstGeom prst="rect">
            <a:avLst/>
          </a:prstGeom>
          <a:solidFill>
            <a:srgbClr val="FFFF99"/>
          </a:solidFill>
          <a:effectLst>
            <a:glow rad="228600">
              <a:schemeClr val="accent6">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 druge strane, pojedinac je onaj koji zajednicu obogaćuje svojim darovima, sposobnostima, talentima i na taj način razvija svoju osobu.</a:t>
            </a:r>
            <a:r>
              <a:rPr lang="hr-HR" dirty="0">
                <a:latin typeface="Calibri" panose="020F0502020204030204" pitchFamily="34" charset="0"/>
                <a:ea typeface="Calibri" panose="020F0502020204030204" pitchFamily="34" charset="0"/>
                <a:cs typeface="Times New Roman" panose="02020603050405020304" pitchFamily="18" charset="0"/>
              </a:rPr>
              <a:t> Darujući sebe i živeći za druge, i sam postiže i dostiže svoje sazrijevanje. A zajednica ga poziva i daje mu mogućnosti da se upravo na takav način ostvaruje. </a:t>
            </a:r>
            <a:r>
              <a:rPr lang="hr-HR" b="1" dirty="0">
                <a:latin typeface="Calibri" panose="020F0502020204030204" pitchFamily="34" charset="0"/>
                <a:ea typeface="Calibri" panose="020F0502020204030204" pitchFamily="34" charset="0"/>
                <a:cs typeface="Times New Roman" panose="02020603050405020304" pitchFamily="18" charset="0"/>
              </a:rPr>
              <a:t>Zajednica pojedinca potiče, daje mu mogućnosti i pomaže </a:t>
            </a:r>
            <a:r>
              <a:rPr lang="hr-HR" dirty="0" smtClean="0">
                <a:latin typeface="Calibri" panose="020F0502020204030204" pitchFamily="34" charset="0"/>
                <a:ea typeface="Calibri" panose="020F0502020204030204" pitchFamily="34" charset="0"/>
                <a:cs typeface="Times New Roman" panose="02020603050405020304" pitchFamily="18" charset="0"/>
              </a:rPr>
              <a:t>mu </a:t>
            </a:r>
            <a:r>
              <a:rPr lang="hr-HR" dirty="0">
                <a:latin typeface="Calibri" panose="020F0502020204030204" pitchFamily="34" charset="0"/>
                <a:ea typeface="Calibri" panose="020F0502020204030204" pitchFamily="34" charset="0"/>
                <a:cs typeface="Times New Roman" panose="02020603050405020304" pitchFamily="18" charset="0"/>
              </a:rPr>
              <a:t>kako bi svoje sposobnosti što bolje i do veće mjere razvio. I stoga, ako je zajednica prava i </a:t>
            </a:r>
            <a:r>
              <a:rPr lang="hr-HR" dirty="0" smtClean="0">
                <a:latin typeface="Calibri" panose="020F0502020204030204" pitchFamily="34" charset="0"/>
                <a:ea typeface="Calibri" panose="020F0502020204030204" pitchFamily="34" charset="0"/>
                <a:cs typeface="Times New Roman" panose="02020603050405020304" pitchFamily="18" charset="0"/>
              </a:rPr>
              <a:t>kakva </a:t>
            </a:r>
            <a:r>
              <a:rPr lang="hr-HR" dirty="0">
                <a:latin typeface="Calibri" panose="020F0502020204030204" pitchFamily="34" charset="0"/>
                <a:ea typeface="Calibri" panose="020F0502020204030204" pitchFamily="34" charset="0"/>
                <a:cs typeface="Times New Roman" panose="02020603050405020304" pitchFamily="18" charset="0"/>
              </a:rPr>
              <a:t>treba biti, u njoj će biti mnogo ljudi koji će svojim talentima, radom, pronalascima obogatiti svijet. </a:t>
            </a:r>
            <a:r>
              <a:rPr lang="hr-HR" b="1" dirty="0">
                <a:latin typeface="Calibri" panose="020F0502020204030204" pitchFamily="34" charset="0"/>
                <a:ea typeface="Calibri" panose="020F0502020204030204" pitchFamily="34" charset="0"/>
                <a:cs typeface="Times New Roman" panose="02020603050405020304" pitchFamily="18" charset="0"/>
              </a:rPr>
              <a:t>Takva će zajednica biti pravo klijalište napretka u ekonomskom, tehničkom i duhovnom pogledu</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 protivnom ljudi će bježati iz nje i tražiti druge ambijente u kojima će moći razviti svoje sposobnosti i pridonijeti dobroti drugih.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876234"/>
            <a:ext cx="8856984" cy="3793126"/>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443648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16632"/>
            <a:ext cx="8856984" cy="2961003"/>
          </a:xfrm>
          <a:prstGeom prst="rect">
            <a:avLst/>
          </a:prstGeom>
          <a:solidFill>
            <a:srgbClr val="CCFFFF"/>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Odgovornost pojedinca za </a:t>
            </a:r>
            <a:r>
              <a:rPr lang="hr-H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zajednicu</a:t>
            </a:r>
            <a:endPar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Govoreći o životu pojedinca u zajednici, na posebnom mjestu treba istaknuti odgovornost pojedinca u zajednici. Pitanje je: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kako pripadati zajednici? </a:t>
            </a:r>
            <a:r>
              <a:rPr lang="hr-HR" dirty="0">
                <a:latin typeface="Calibri" panose="020F0502020204030204" pitchFamily="34" charset="0"/>
                <a:ea typeface="Calibri" panose="020F0502020204030204" pitchFamily="34" charset="0"/>
                <a:cs typeface="Times New Roman" panose="02020603050405020304" pitchFamily="18" charset="0"/>
              </a:rPr>
              <a:t>Prije svega treba izbjegavati slijepi konformizam po principu </a:t>
            </a:r>
            <a:r>
              <a:rPr lang="hr-HR" b="1" dirty="0">
                <a:latin typeface="Calibri" panose="020F0502020204030204" pitchFamily="34" charset="0"/>
                <a:ea typeface="Calibri" panose="020F0502020204030204" pitchFamily="34" charset="0"/>
                <a:cs typeface="Times New Roman" panose="02020603050405020304" pitchFamily="18" charset="0"/>
              </a:rPr>
              <a:t>„ kud svi Turci…“ </a:t>
            </a:r>
            <a:r>
              <a:rPr lang="hr-HR" dirty="0">
                <a:latin typeface="Calibri" panose="020F0502020204030204" pitchFamily="34" charset="0"/>
                <a:ea typeface="Calibri" panose="020F0502020204030204" pitchFamily="34" charset="0"/>
                <a:cs typeface="Times New Roman" panose="02020603050405020304" pitchFamily="18" charset="0"/>
              </a:rPr>
              <a:t>Osoba je pozvana da bude aktivan graditelj </a:t>
            </a:r>
            <a:r>
              <a:rPr lang="hr-HR" b="1" dirty="0">
                <a:latin typeface="Calibri" panose="020F0502020204030204" pitchFamily="34" charset="0"/>
                <a:ea typeface="Calibri" panose="020F0502020204030204" pitchFamily="34" charset="0"/>
                <a:cs typeface="Times New Roman" panose="02020603050405020304" pitchFamily="18" charset="0"/>
              </a:rPr>
              <a:t>zajednice, pa je svaka pasivnost, držanje po strani nesocijalno</a:t>
            </a:r>
            <a:r>
              <a:rPr lang="hr-HR" dirty="0">
                <a:latin typeface="Calibri" panose="020F0502020204030204" pitchFamily="34" charset="0"/>
                <a:ea typeface="Calibri" panose="020F0502020204030204" pitchFamily="34" charset="0"/>
                <a:cs typeface="Times New Roman" panose="02020603050405020304" pitchFamily="18" charset="0"/>
              </a:rPr>
              <a:t>. Osoba se ne smije jednostavno utopiti u stihiju mnoštva, biti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„masa“, </a:t>
            </a:r>
            <a:r>
              <a:rPr lang="hr-HR" dirty="0">
                <a:latin typeface="Calibri" panose="020F0502020204030204" pitchFamily="34" charset="0"/>
                <a:ea typeface="Calibri" panose="020F0502020204030204" pitchFamily="34" charset="0"/>
                <a:cs typeface="Times New Roman" panose="02020603050405020304" pitchFamily="18" charset="0"/>
              </a:rPr>
              <a:t>jer to smanjuje dinamiku zajednice. Osoba je pozvana da se postavi kritički i odgovorno. To u prvom redu znači da se </a:t>
            </a:r>
            <a:r>
              <a:rPr lang="hr-HR" b="1" dirty="0">
                <a:latin typeface="Calibri" panose="020F0502020204030204" pitchFamily="34" charset="0"/>
                <a:ea typeface="Calibri" panose="020F0502020204030204" pitchFamily="34" charset="0"/>
                <a:cs typeface="Times New Roman" panose="02020603050405020304" pitchFamily="18" charset="0"/>
              </a:rPr>
              <a:t>svaki pojedinac treba osjećati odgovorno za društvo u kojem živi, za vrijednosti koje su prisutne u tom društvu: i kulturne i političke i etičke.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996952"/>
            <a:ext cx="8856984" cy="3744416"/>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802697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856984" cy="1870512"/>
          </a:xfrm>
          <a:prstGeom prst="rect">
            <a:avLst/>
          </a:prstGeom>
          <a:solidFill>
            <a:schemeClr val="accent6">
              <a:lumMod val="20000"/>
              <a:lumOff val="80000"/>
            </a:schemeClr>
          </a:solidFill>
          <a:effectLst>
            <a:glow rad="228600">
              <a:schemeClr val="accent5">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Kritički se postavljati, znači sa svom odgovornošću živjeti u pojedinoj zajednici</a:t>
            </a:r>
            <a:r>
              <a:rPr lang="hr-HR" dirty="0">
                <a:latin typeface="Calibri" panose="020F0502020204030204" pitchFamily="34" charset="0"/>
                <a:ea typeface="Calibri" panose="020F0502020204030204" pitchFamily="34" charset="0"/>
                <a:cs typeface="Times New Roman" panose="02020603050405020304" pitchFamily="18" charset="0"/>
              </a:rPr>
              <a:t>, a ne izbjegavati odgovornost ii ne služiti se svojim pravima u odlučivanju i usmjeravanju života zajednice. U isto vrijeme u odgovornost svakog člana zajednice  spada da u sebi prihvaća sve pozitivne vrijednosti zajedničkog života, planove i programe društva i da se u njih uključuje. </a:t>
            </a:r>
            <a:r>
              <a:rPr lang="hr-HR" b="1" dirty="0">
                <a:latin typeface="Calibri" panose="020F0502020204030204" pitchFamily="34" charset="0"/>
                <a:ea typeface="Calibri" panose="020F0502020204030204" pitchFamily="34" charset="0"/>
                <a:cs typeface="Times New Roman" panose="02020603050405020304" pitchFamily="18" charset="0"/>
              </a:rPr>
              <a:t>Pasivno držanje i prepuštanje da sve čine drugi nesocijalno je neodgovorno je i nije u skladu s moralnim zahtjevima osobe.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060848"/>
            <a:ext cx="8856984" cy="4680520"/>
          </a:xfrm>
          <a:prstGeom prst="rect">
            <a:avLst/>
          </a:prstGeom>
          <a:effectLst>
            <a:glow rad="228600">
              <a:schemeClr val="accent5">
                <a:satMod val="175000"/>
                <a:alpha val="40000"/>
              </a:schemeClr>
            </a:glow>
          </a:effectLst>
        </p:spPr>
      </p:pic>
    </p:spTree>
    <p:extLst>
      <p:ext uri="{BB962C8B-B14F-4D97-AF65-F5344CB8AC3E}">
        <p14:creationId xmlns:p14="http://schemas.microsoft.com/office/powerpoint/2010/main" val="1846587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88640"/>
            <a:ext cx="8928992" cy="1870512"/>
          </a:xfrm>
          <a:prstGeom prst="rect">
            <a:avLst/>
          </a:prstGeom>
          <a:solidFill>
            <a:schemeClr val="accent2">
              <a:lumMod val="20000"/>
              <a:lumOff val="80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Kršćani u zajednici </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Možda si upravo u tom pogledu mi kršćani trebamo posebno </a:t>
            </a:r>
            <a:r>
              <a:rPr lang="hr-HR" dirty="0" err="1">
                <a:latin typeface="Calibri" panose="020F0502020204030204" pitchFamily="34" charset="0"/>
                <a:ea typeface="Calibri" panose="020F0502020204030204" pitchFamily="34" charset="0"/>
                <a:cs typeface="Times New Roman" panose="02020603050405020304" pitchFamily="18" charset="0"/>
              </a:rPr>
              <a:t>posvijestiti</a:t>
            </a:r>
            <a:r>
              <a:rPr lang="hr-HR" dirty="0">
                <a:latin typeface="Calibri" panose="020F0502020204030204" pitchFamily="34" charset="0"/>
                <a:ea typeface="Calibri" panose="020F0502020204030204" pitchFamily="34" charset="0"/>
                <a:cs typeface="Times New Roman" panose="02020603050405020304" pitchFamily="18" charset="0"/>
              </a:rPr>
              <a:t> kako kršćanstvo u sebi uključuje i ovozemaljski </a:t>
            </a:r>
            <a:r>
              <a:rPr lang="hr-HR" dirty="0" smtClean="0">
                <a:latin typeface="Calibri" panose="020F0502020204030204" pitchFamily="34" charset="0"/>
                <a:ea typeface="Calibri" panose="020F0502020204030204" pitchFamily="34" charset="0"/>
                <a:cs typeface="Times New Roman" panose="02020603050405020304" pitchFamily="18" charset="0"/>
              </a:rPr>
              <a:t>angažman, </a:t>
            </a:r>
            <a:r>
              <a:rPr lang="hr-HR" dirty="0">
                <a:latin typeface="Calibri" panose="020F0502020204030204" pitchFamily="34" charset="0"/>
                <a:ea typeface="Calibri" panose="020F0502020204030204" pitchFamily="34" charset="0"/>
                <a:cs typeface="Times New Roman" panose="02020603050405020304" pitchFamily="18" charset="0"/>
              </a:rPr>
              <a:t>nastojanje oko izgradnje ovoga svijeta, društva i svih onih pozitivnih vrijednosti koje pojedino društvo u sebi nosi. </a:t>
            </a:r>
            <a:r>
              <a:rPr lang="hr-HR" b="1" dirty="0">
                <a:latin typeface="Calibri" panose="020F0502020204030204" pitchFamily="34" charset="0"/>
                <a:ea typeface="Calibri" panose="020F0502020204030204" pitchFamily="34" charset="0"/>
                <a:cs typeface="Times New Roman" panose="02020603050405020304" pitchFamily="18" charset="0"/>
              </a:rPr>
              <a:t>Često smo pasivni ili sve prepuštamo drugima.</a:t>
            </a:r>
            <a:r>
              <a:rPr lang="hr-HR" dirty="0">
                <a:latin typeface="Calibri" panose="020F0502020204030204" pitchFamily="34" charset="0"/>
                <a:ea typeface="Calibri" panose="020F0502020204030204" pitchFamily="34" charset="0"/>
                <a:cs typeface="Times New Roman" panose="02020603050405020304" pitchFamily="18" charset="0"/>
              </a:rPr>
              <a:t> Eshatološka nada koju u sebi nosimo uključuje i nastojanje oko boljeg svijeta na ovoj zemlji. O tome će još detaljno biti govora.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059152"/>
            <a:ext cx="8928992" cy="4610208"/>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1142320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856984" cy="1870512"/>
          </a:xfrm>
          <a:prstGeom prst="rect">
            <a:avLst/>
          </a:prstGeom>
          <a:solidFill>
            <a:schemeClr val="bg2">
              <a:lumMod val="20000"/>
              <a:lumOff val="80000"/>
            </a:schemeClr>
          </a:solidFill>
          <a:effectLst>
            <a:glow rad="228600">
              <a:schemeClr val="accent3">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Postoje različiti oblici društva i društvenih oblika</a:t>
            </a:r>
            <a:r>
              <a:rPr lang="hr-HR" dirty="0">
                <a:latin typeface="Calibri" panose="020F0502020204030204" pitchFamily="34" charset="0"/>
                <a:ea typeface="Calibri" panose="020F0502020204030204" pitchFamily="34" charset="0"/>
                <a:cs typeface="Times New Roman" panose="02020603050405020304" pitchFamily="18" charset="0"/>
              </a:rPr>
              <a:t>. Svi ti oblici nisu jednako važni za čovjeka i njegov razvoj. Stoga razlikujemo one koji neposredno odgovaraju čovjekovoj naravi, i one društvene oblike koji spadaju na čovjekov izbor, pa su samo posredno važni  za njegov razvoj. </a:t>
            </a:r>
            <a:r>
              <a:rPr lang="hr-HR" b="1" dirty="0">
                <a:latin typeface="Calibri" panose="020F0502020204030204" pitchFamily="34" charset="0"/>
                <a:ea typeface="Calibri" panose="020F0502020204030204" pitchFamily="34" charset="0"/>
                <a:cs typeface="Times New Roman" panose="02020603050405020304" pitchFamily="18" charset="0"/>
              </a:rPr>
              <a:t>U prve bi svakako spadala obitelj, zatim društvenopolitička zajednica , a među druge sve ostali društveni oblici, koji ispunjavaju određene težnje i želje pojedinaca, kao što su različita društva, udruge …. It</a:t>
            </a:r>
            <a:r>
              <a:rPr lang="hr-HR" dirty="0">
                <a:latin typeface="Calibri" panose="020F0502020204030204" pitchFamily="34" charset="0"/>
                <a:ea typeface="Calibri" panose="020F0502020204030204" pitchFamily="34" charset="0"/>
                <a:cs typeface="Times New Roman" panose="02020603050405020304" pitchFamily="18" charset="0"/>
              </a:rPr>
              <a:t>d. </a:t>
            </a:r>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987144"/>
            <a:ext cx="8856984" cy="4754224"/>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754761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260648"/>
            <a:ext cx="8784976" cy="1969322"/>
          </a:xfrm>
          <a:prstGeom prst="rect">
            <a:avLst/>
          </a:prstGeom>
          <a:solidFill>
            <a:srgbClr val="FFFFCC"/>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ČOVJEK I DRUŠTVO</a:t>
            </a:r>
            <a:r>
              <a:rPr lang="hr-HR" dirty="0">
                <a:latin typeface="Calibri" panose="020F0502020204030204" pitchFamily="34" charset="0"/>
                <a:ea typeface="Calibri" panose="020F0502020204030204" pitchFamily="34" charset="0"/>
                <a:cs typeface="Times New Roman" panose="02020603050405020304" pitchFamily="18" charset="0"/>
              </a:rPr>
              <a:t/>
            </a:r>
            <a:br>
              <a:rPr lang="hr-HR" dirty="0">
                <a:latin typeface="Calibri" panose="020F0502020204030204" pitchFamily="34" charset="0"/>
                <a:ea typeface="Calibri" panose="020F0502020204030204" pitchFamily="34" charset="0"/>
                <a:cs typeface="Times New Roman" panose="02020603050405020304" pitchFamily="18" charset="0"/>
              </a:rPr>
            </a:br>
            <a:r>
              <a:rPr lang="hr-HR" dirty="0">
                <a:latin typeface="Calibri" panose="020F0502020204030204" pitchFamily="34" charset="0"/>
                <a:ea typeface="Calibri" panose="020F0502020204030204" pitchFamily="34" charset="0"/>
                <a:cs typeface="Times New Roman" panose="02020603050405020304" pitchFamily="18" charset="0"/>
              </a:rPr>
              <a:t>Temeljno je pitanje koje se ovdje postavlja jest: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koji je odnos pojedinca i zajednice-društva</a:t>
            </a:r>
            <a:r>
              <a:rPr lang="hr-HR" dirty="0">
                <a:latin typeface="Calibri" panose="020F0502020204030204" pitchFamily="34" charset="0"/>
                <a:ea typeface="Calibri" panose="020F0502020204030204" pitchFamily="34" charset="0"/>
                <a:cs typeface="Times New Roman" panose="02020603050405020304" pitchFamily="18" charset="0"/>
              </a:rPr>
              <a:t>. Povijesno gledajući, između pojedinca i društva uvijek je vladala </a:t>
            </a:r>
            <a:r>
              <a:rPr lang="hr-HR" b="1" dirty="0">
                <a:latin typeface="Calibri" panose="020F0502020204030204" pitchFamily="34" charset="0"/>
                <a:ea typeface="Calibri" panose="020F0502020204030204" pitchFamily="34" charset="0"/>
                <a:cs typeface="Times New Roman" panose="02020603050405020304" pitchFamily="18" charset="0"/>
              </a:rPr>
              <a:t>određena napetost. </a:t>
            </a:r>
            <a:r>
              <a:rPr lang="hr-HR" dirty="0">
                <a:latin typeface="Calibri" panose="020F0502020204030204" pitchFamily="34" charset="0"/>
                <a:ea typeface="Calibri" panose="020F0502020204030204" pitchFamily="34" charset="0"/>
                <a:cs typeface="Times New Roman" panose="02020603050405020304" pitchFamily="18" charset="0"/>
              </a:rPr>
              <a:t>Dugo je vremena pojedinac imao prevagu, pa je individualizam imao glavnu riječ i u filozofiji i u kršćanstvu. </a:t>
            </a:r>
            <a:r>
              <a:rPr lang="hr-HR" b="1" dirty="0">
                <a:latin typeface="Calibri" panose="020F0502020204030204" pitchFamily="34" charset="0"/>
                <a:ea typeface="Calibri" panose="020F0502020204030204" pitchFamily="34" charset="0"/>
                <a:cs typeface="Times New Roman" panose="02020603050405020304" pitchFamily="18" charset="0"/>
              </a:rPr>
              <a:t>Pojedinac je onaj koji se spašava, koji griješi, kojega Bog poziva itd</a:t>
            </a:r>
            <a:r>
              <a:rPr lang="hr-HR" dirty="0">
                <a:latin typeface="Calibri" panose="020F0502020204030204" pitchFamily="34" charset="0"/>
                <a:ea typeface="Calibri" panose="020F0502020204030204" pitchFamily="34" charset="0"/>
                <a:cs typeface="Times New Roman" panose="02020603050405020304" pitchFamily="18" charset="0"/>
              </a:rPr>
              <a:t>. Tada je došlo vrijeme velike promjene, proces socijalizacije je naglo napredovao. </a:t>
            </a:r>
          </a:p>
        </p:txBody>
      </p:sp>
      <p:pic>
        <p:nvPicPr>
          <p:cNvPr id="3" name="Slika 2"/>
          <p:cNvPicPr>
            <a:picLocks noChangeAspect="1"/>
          </p:cNvPicPr>
          <p:nvPr/>
        </p:nvPicPr>
        <p:blipFill rotWithShape="1">
          <a:blip r:embed="rId2">
            <a:extLst>
              <a:ext uri="{28A0092B-C50C-407E-A947-70E740481C1C}">
                <a14:useLocalDpi xmlns:a14="http://schemas.microsoft.com/office/drawing/2010/main" val="0"/>
              </a:ext>
            </a:extLst>
          </a:blip>
          <a:srcRect b="10502"/>
          <a:stretch/>
        </p:blipFill>
        <p:spPr>
          <a:xfrm>
            <a:off x="179512" y="2229970"/>
            <a:ext cx="8784975" cy="4439390"/>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130446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784976" cy="1771767"/>
          </a:xfrm>
          <a:prstGeom prst="rect">
            <a:avLst/>
          </a:prstGeom>
          <a:solidFill>
            <a:srgbClr val="DEEBF7"/>
          </a:solidFill>
          <a:effectLst>
            <a:glow rad="228600">
              <a:schemeClr val="accent4">
                <a:satMod val="175000"/>
                <a:alpha val="40000"/>
              </a:schemeClr>
            </a:glow>
          </a:effectLst>
        </p:spPr>
        <p:txBody>
          <a:bodyPr wrap="square">
            <a:spAutoFit/>
          </a:bodyPr>
          <a:lstStyle/>
          <a:p>
            <a:pPr>
              <a:lnSpc>
                <a:spcPct val="107000"/>
              </a:lnSpc>
              <a:spcAft>
                <a:spcPts val="800"/>
              </a:spcAft>
            </a:pPr>
            <a:r>
              <a:rPr lang="hr-HR"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Sve se više naglašava društvo do te mjere da se pojedinac gubi, iščezava</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latin typeface="Calibri" panose="020F0502020204030204" pitchFamily="34" charset="0"/>
                <a:ea typeface="Calibri" panose="020F0502020204030204" pitchFamily="34" charset="0"/>
                <a:cs typeface="Times New Roman" panose="02020603050405020304" pitchFamily="18" charset="0"/>
              </a:rPr>
              <a:t>I jedna i druga krajnost premašuju ispravno vrednovanje</a:t>
            </a:r>
            <a:r>
              <a:rPr lang="hr-HR" dirty="0">
                <a:latin typeface="Calibri" panose="020F0502020204030204" pitchFamily="34" charset="0"/>
                <a:ea typeface="Calibri" panose="020F0502020204030204" pitchFamily="34" charset="0"/>
                <a:cs typeface="Times New Roman" panose="02020603050405020304" pitchFamily="18" charset="0"/>
              </a:rPr>
              <a:t>. Ovdje želimo odgovoriti na ovo važno pitanje, ne – da li je pojedinac ili društvo, jer opet bismo promašili, već </a:t>
            </a:r>
            <a:r>
              <a:rPr lang="hr-HR" b="1" dirty="0">
                <a:latin typeface="Calibri" panose="020F0502020204030204" pitchFamily="34" charset="0"/>
                <a:ea typeface="Calibri" panose="020F0502020204030204" pitchFamily="34" charset="0"/>
                <a:cs typeface="Times New Roman" panose="02020603050405020304" pitchFamily="18" charset="0"/>
              </a:rPr>
              <a:t>koji je odnos pojedinaca i društva. </a:t>
            </a:r>
            <a:r>
              <a:rPr lang="hr-HR" dirty="0">
                <a:latin typeface="Calibri" panose="020F0502020204030204" pitchFamily="34" charset="0"/>
                <a:ea typeface="Calibri" panose="020F0502020204030204" pitchFamily="34" charset="0"/>
                <a:cs typeface="Times New Roman" panose="02020603050405020304" pitchFamily="18" charset="0"/>
              </a:rPr>
              <a:t>Oni su naime uzajamno povezani i međuovisni, </a:t>
            </a:r>
            <a:r>
              <a:rPr lang="hr-HR" b="1" dirty="0">
                <a:latin typeface="Calibri" panose="020F0502020204030204" pitchFamily="34" charset="0"/>
                <a:ea typeface="Calibri" panose="020F0502020204030204" pitchFamily="34" charset="0"/>
                <a:cs typeface="Times New Roman" panose="02020603050405020304" pitchFamily="18" charset="0"/>
              </a:rPr>
              <a:t>pa niti može pojedinac biti žrtvovan na račun društva, a niti društvo na račun pojedinca.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060848"/>
            <a:ext cx="8784976" cy="4680520"/>
          </a:xfrm>
          <a:prstGeom prst="rect">
            <a:avLst/>
          </a:prstGeom>
          <a:effectLst>
            <a:glow rad="228600">
              <a:schemeClr val="accent4">
                <a:satMod val="175000"/>
                <a:alpha val="40000"/>
              </a:schemeClr>
            </a:glow>
          </a:effectLst>
        </p:spPr>
      </p:pic>
    </p:spTree>
    <p:extLst>
      <p:ext uri="{BB962C8B-B14F-4D97-AF65-F5344CB8AC3E}">
        <p14:creationId xmlns:p14="http://schemas.microsoft.com/office/powerpoint/2010/main" val="4114440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79512" y="188640"/>
            <a:ext cx="8856984" cy="2529154"/>
          </a:xfrm>
          <a:prstGeom prst="rect">
            <a:avLst/>
          </a:prstGeom>
          <a:solidFill>
            <a:schemeClr val="accent4">
              <a:lumMod val="20000"/>
              <a:lumOff val="80000"/>
            </a:schemeClr>
          </a:solidFill>
          <a:effectLst>
            <a:glow rad="228600">
              <a:schemeClr val="accent5">
                <a:satMod val="175000"/>
                <a:alpha val="40000"/>
              </a:schemeClr>
            </a:glow>
          </a:effectLst>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Već smo u prijašnjim razmišljanjima istaknuli da čovjek ima društvenu narav, </a:t>
            </a: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„on je po svojoj naravi“ </a:t>
            </a:r>
            <a:r>
              <a:rPr lang="hr-HR" dirty="0">
                <a:latin typeface="Calibri" panose="020F0502020204030204" pitchFamily="34" charset="0"/>
                <a:ea typeface="Calibri" panose="020F0502020204030204" pitchFamily="34" charset="0"/>
                <a:cs typeface="Times New Roman" panose="02020603050405020304" pitchFamily="18" charset="0"/>
              </a:rPr>
              <a:t>društveno biće. Ističemo izraz </a:t>
            </a:r>
            <a:r>
              <a:rPr lang="hr-HR" b="1" dirty="0">
                <a:latin typeface="Calibri" panose="020F0502020204030204" pitchFamily="34" charset="0"/>
                <a:ea typeface="Calibri" panose="020F0502020204030204" pitchFamily="34" charset="0"/>
                <a:cs typeface="Times New Roman" panose="02020603050405020304" pitchFamily="18" charset="0"/>
              </a:rPr>
              <a:t>„po svojoj naravi“, </a:t>
            </a:r>
            <a:r>
              <a:rPr lang="hr-HR" dirty="0">
                <a:latin typeface="Calibri" panose="020F0502020204030204" pitchFamily="34" charset="0"/>
                <a:ea typeface="Calibri" panose="020F0502020204030204" pitchFamily="34" charset="0"/>
                <a:cs typeface="Times New Roman" panose="02020603050405020304" pitchFamily="18" charset="0"/>
              </a:rPr>
              <a:t>jer ta </a:t>
            </a:r>
            <a:r>
              <a:rPr lang="hr-HR" dirty="0" smtClean="0">
                <a:latin typeface="Calibri" panose="020F0502020204030204" pitchFamily="34" charset="0"/>
                <a:ea typeface="Calibri" panose="020F0502020204030204" pitchFamily="34" charset="0"/>
                <a:cs typeface="Times New Roman" panose="02020603050405020304" pitchFamily="18" charset="0"/>
              </a:rPr>
              <a:t>„društvenost </a:t>
            </a:r>
            <a:r>
              <a:rPr lang="hr-HR" dirty="0">
                <a:latin typeface="Calibri" panose="020F0502020204030204" pitchFamily="34" charset="0"/>
                <a:ea typeface="Calibri" panose="020F0502020204030204" pitchFamily="34" charset="0"/>
                <a:cs typeface="Times New Roman" panose="02020603050405020304" pitchFamily="18" charset="0"/>
              </a:rPr>
              <a:t>nije čovjeku nešto pridodano izvana, to nije neka njegova nadgradnja, već je konstitutivni element njegova bića. To je njegov poziv koji je dobio od Stvoritelja i koji je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„upisan“ </a:t>
            </a:r>
            <a:r>
              <a:rPr lang="hr-HR" dirty="0">
                <a:latin typeface="Calibri" panose="020F0502020204030204" pitchFamily="34" charset="0"/>
                <a:ea typeface="Calibri" panose="020F0502020204030204" pitchFamily="34" charset="0"/>
                <a:cs typeface="Times New Roman" panose="02020603050405020304" pitchFamily="18" charset="0"/>
              </a:rPr>
              <a:t>u njegovu narav.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Nije dobro da čovjek bude sam…“ </a:t>
            </a:r>
            <a:r>
              <a:rPr lang="hr-HR" dirty="0">
                <a:latin typeface="Calibri" panose="020F0502020204030204" pitchFamily="34" charset="0"/>
                <a:ea typeface="Calibri" panose="020F0502020204030204" pitchFamily="34" charset="0"/>
                <a:cs typeface="Times New Roman" panose="02020603050405020304" pitchFamily="18" charset="0"/>
              </a:rPr>
              <a:t>(Post 2,18).  Već sam čovjekov dolazak na svijet vezan je za zajedništvo dviju osoba. Bez njih ne može učiniti niti svoje prve korake. Ono što ga na samom početku dočeka, to je ljubav roditelja. Otvarajući svoje oči, on zapaža mnoga lica, oko njega je obiteljska zajednica oca, majke, braće, djeca, bake….</a:t>
            </a:r>
          </a:p>
        </p:txBody>
      </p:sp>
      <p:pic>
        <p:nvPicPr>
          <p:cNvPr id="3" name="Slika 2"/>
          <p:cNvPicPr>
            <a:picLocks noChangeAspect="1"/>
          </p:cNvPicPr>
          <p:nvPr/>
        </p:nvPicPr>
        <p:blipFill rotWithShape="1">
          <a:blip r:embed="rId2">
            <a:extLst>
              <a:ext uri="{28A0092B-C50C-407E-A947-70E740481C1C}">
                <a14:useLocalDpi xmlns:a14="http://schemas.microsoft.com/office/drawing/2010/main" val="0"/>
              </a:ext>
            </a:extLst>
          </a:blip>
          <a:srcRect b="7425"/>
          <a:stretch/>
        </p:blipFill>
        <p:spPr>
          <a:xfrm>
            <a:off x="179512" y="2717794"/>
            <a:ext cx="7128792" cy="3879558"/>
          </a:xfrm>
          <a:prstGeom prst="rect">
            <a:avLst/>
          </a:prstGeom>
          <a:effectLst>
            <a:glow rad="228600">
              <a:schemeClr val="accent5">
                <a:satMod val="175000"/>
                <a:alpha val="40000"/>
              </a:schemeClr>
            </a:glow>
          </a:effectLst>
        </p:spPr>
      </p:pic>
      <p:pic>
        <p:nvPicPr>
          <p:cNvPr id="4" name="Slik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4288" y="2717794"/>
            <a:ext cx="1847837" cy="3879558"/>
          </a:xfrm>
          <a:prstGeom prst="rect">
            <a:avLst/>
          </a:prstGeom>
          <a:effectLst>
            <a:glow rad="228600">
              <a:schemeClr val="accent5">
                <a:satMod val="175000"/>
                <a:alpha val="40000"/>
              </a:schemeClr>
            </a:glow>
          </a:effectLst>
        </p:spPr>
      </p:pic>
    </p:spTree>
    <p:extLst>
      <p:ext uri="{BB962C8B-B14F-4D97-AF65-F5344CB8AC3E}">
        <p14:creationId xmlns:p14="http://schemas.microsoft.com/office/powerpoint/2010/main" val="927864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792559"/>
          </a:xfrm>
          <a:prstGeom prst="rect">
            <a:avLst/>
          </a:prstGeom>
          <a:solidFill>
            <a:srgbClr val="FFFF99"/>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Već od samog početka započinje komunikacija s ljudima koji ga okružuj</a:t>
            </a:r>
            <a:r>
              <a:rPr lang="hr-HR" dirty="0">
                <a:latin typeface="Calibri" panose="020F0502020204030204" pitchFamily="34" charset="0"/>
                <a:ea typeface="Calibri" panose="020F0502020204030204" pitchFamily="34" charset="0"/>
                <a:cs typeface="Times New Roman" panose="02020603050405020304" pitchFamily="18" charset="0"/>
              </a:rPr>
              <a:t>, i to od onog prvog tepanja na samom početku, pa do onog prvog tumačenja svijeta i života. Na taj način čovjek ulazi u svijet, u društvu </a:t>
            </a:r>
            <a:r>
              <a:rPr lang="hr-HR" b="1" dirty="0" err="1">
                <a:latin typeface="Calibri" panose="020F0502020204030204" pitchFamily="34" charset="0"/>
                <a:ea typeface="Calibri" panose="020F0502020204030204" pitchFamily="34" charset="0"/>
                <a:cs typeface="Times New Roman" panose="02020603050405020304" pitchFamily="18" charset="0"/>
              </a:rPr>
              <a:t>prepoznavajući</a:t>
            </a:r>
            <a:r>
              <a:rPr lang="hr-HR" b="1" dirty="0">
                <a:latin typeface="Calibri" panose="020F0502020204030204" pitchFamily="34" charset="0"/>
                <a:ea typeface="Calibri" panose="020F0502020204030204" pitchFamily="34" charset="0"/>
                <a:cs typeface="Times New Roman" panose="02020603050405020304" pitchFamily="18" charset="0"/>
              </a:rPr>
              <a:t> sebe dijelom te obitelji, tog društva</a:t>
            </a:r>
            <a:r>
              <a:rPr lang="hr-HR" dirty="0">
                <a:latin typeface="Calibri" panose="020F0502020204030204" pitchFamily="34" charset="0"/>
                <a:ea typeface="Calibri" panose="020F0502020204030204" pitchFamily="34" charset="0"/>
                <a:cs typeface="Times New Roman" panose="02020603050405020304" pitchFamily="18" charset="0"/>
              </a:rPr>
              <a:t>. U isto vrijeme on i sam osjeća duboku potrebu za drugim. Osjeća potrebu da ima nekoga, da bude povezan s nekim, sklapa prijateljstvo, povezuje se s drugima, sklapa poznanstva, udružuje se i sl. </a:t>
            </a:r>
            <a:r>
              <a:rPr lang="hr-HR" b="1" dirty="0">
                <a:latin typeface="Calibri" panose="020F0502020204030204" pitchFamily="34" charset="0"/>
                <a:ea typeface="Calibri" panose="020F0502020204030204" pitchFamily="34" charset="0"/>
                <a:cs typeface="Times New Roman" panose="02020603050405020304" pitchFamily="18" charset="0"/>
              </a:rPr>
              <a:t>On stvara svoju vlastitu obitelj, u zajednici  s ljubljenim bićem rađa svoju djecu koju okružuje ljubavlju i pažnjom. </a:t>
            </a:r>
            <a:r>
              <a:rPr lang="hr-HR" dirty="0">
                <a:latin typeface="Calibri" panose="020F0502020204030204" pitchFamily="34" charset="0"/>
                <a:ea typeface="Calibri" panose="020F0502020204030204" pitchFamily="34" charset="0"/>
                <a:cs typeface="Times New Roman" panose="02020603050405020304" pitchFamily="18" charset="0"/>
              </a:rPr>
              <a:t>Sve je to </a:t>
            </a:r>
            <a:r>
              <a:rPr lang="hr-HR" b="1" dirty="0">
                <a:latin typeface="Calibri" panose="020F0502020204030204" pitchFamily="34" charset="0"/>
                <a:ea typeface="Calibri" panose="020F0502020204030204" pitchFamily="34" charset="0"/>
                <a:cs typeface="Times New Roman" panose="02020603050405020304" pitchFamily="18" charset="0"/>
              </a:rPr>
              <a:t>„upisano“ u njegovu narav</a:t>
            </a:r>
            <a:r>
              <a:rPr lang="hr-HR" dirty="0">
                <a:latin typeface="Calibri" panose="020F0502020204030204" pitchFamily="34" charset="0"/>
                <a:ea typeface="Calibri" panose="020F0502020204030204" pitchFamily="34" charset="0"/>
                <a:cs typeface="Times New Roman" panose="02020603050405020304" pitchFamily="18" charset="0"/>
              </a:rPr>
              <a:t>, sve to spada na Stvoriteljev plan s čovjekom.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 blagoslovi ih Bog i reče im: Plodite se i množite i napunite zemlju….“ Post,28.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909192"/>
            <a:ext cx="8928992" cy="3832176"/>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2892632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265685"/>
          </a:xfrm>
          <a:prstGeom prst="rect">
            <a:avLst/>
          </a:prstGeom>
          <a:solidFill>
            <a:srgbClr val="FFFFCC"/>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Sam po sebi čovjek je subjektivan</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latin typeface="Calibri" panose="020F0502020204030204" pitchFamily="34" charset="0"/>
                <a:ea typeface="Calibri" panose="020F0502020204030204" pitchFamily="34" charset="0"/>
                <a:cs typeface="Times New Roman" panose="02020603050405020304" pitchFamily="18" charset="0"/>
              </a:rPr>
              <a:t>Tek u susretu s drugima može objektivirati svoje poglede i razmišljanja</a:t>
            </a:r>
            <a:r>
              <a:rPr lang="hr-HR" dirty="0">
                <a:latin typeface="Calibri" panose="020F0502020204030204" pitchFamily="34" charset="0"/>
                <a:ea typeface="Calibri" panose="020F0502020204030204" pitchFamily="34" charset="0"/>
                <a:cs typeface="Times New Roman" panose="02020603050405020304" pitchFamily="18" charset="0"/>
              </a:rPr>
              <a:t>. Da bi bio objektivan, on treba druge, jer tek kad se kroz druge reflektiraju njegova zapažanja, stavovi i vrednovanja i ponovno se vrate k njemu, </a:t>
            </a:r>
            <a:r>
              <a:rPr lang="hr-HR" b="1" dirty="0">
                <a:latin typeface="Calibri" panose="020F0502020204030204" pitchFamily="34" charset="0"/>
                <a:ea typeface="Calibri" panose="020F0502020204030204" pitchFamily="34" charset="0"/>
                <a:cs typeface="Times New Roman" panose="02020603050405020304" pitchFamily="18" charset="0"/>
              </a:rPr>
              <a:t>on objektivira svoje  biće</a:t>
            </a:r>
            <a:r>
              <a:rPr lang="hr-HR" dirty="0">
                <a:latin typeface="Calibri" panose="020F0502020204030204" pitchFamily="34" charset="0"/>
                <a:ea typeface="Calibri" panose="020F0502020204030204" pitchFamily="34" charset="0"/>
                <a:cs typeface="Times New Roman" panose="02020603050405020304" pitchFamily="18" charset="0"/>
              </a:rPr>
              <a:t>. I zato čovjek ima potrebu za susretima, za povezivanjima; on u sebi nosi potrebu da gradi zajednicu., i to ne samo obiteljsku već i onu širu zajednicu plemena, naroda, države</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 Ta potreba za uzdržavanjem proistječe i iz njegove spoznaje vlastite nemoći, </a:t>
            </a:r>
            <a:r>
              <a:rPr lang="hr-HR" dirty="0">
                <a:latin typeface="Calibri" panose="020F0502020204030204" pitchFamily="34" charset="0"/>
                <a:ea typeface="Calibri" panose="020F0502020204030204" pitchFamily="34" charset="0"/>
                <a:cs typeface="Times New Roman" panose="02020603050405020304" pitchFamily="18" charset="0"/>
              </a:rPr>
              <a:t>jer tek zajedno s drugima može ostvariti velika djela i preobraziti ovu zemlju.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382317"/>
            <a:ext cx="8928992" cy="4287043"/>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1405549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166875"/>
          </a:xfrm>
          <a:prstGeom prst="rect">
            <a:avLst/>
          </a:prstGeom>
          <a:solidFill>
            <a:schemeClr val="accent3">
              <a:lumMod val="20000"/>
              <a:lumOff val="80000"/>
            </a:schemeClr>
          </a:solidFill>
          <a:effectLst>
            <a:glow rad="228600">
              <a:schemeClr val="accent6">
                <a:satMod val="175000"/>
                <a:alpha val="40000"/>
              </a:schemeClr>
            </a:glow>
          </a:effectLst>
        </p:spPr>
        <p:txBody>
          <a:bodyPr wrap="square">
            <a:spAutoFit/>
          </a:bodyPr>
          <a:lstStyle/>
          <a:p>
            <a:pPr>
              <a:lnSpc>
                <a:spcPct val="107000"/>
              </a:lnSpc>
              <a:spcAft>
                <a:spcPts val="800"/>
              </a:spcAft>
            </a:pP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Tako su čovjek i zajednica društva </a:t>
            </a:r>
            <a:r>
              <a:rPr lang="hr-HR"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povezani 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međuovisni. </a:t>
            </a:r>
            <a:r>
              <a:rPr lang="hr-HR" dirty="0">
                <a:latin typeface="Calibri" panose="020F0502020204030204" pitchFamily="34" charset="0"/>
                <a:ea typeface="Calibri" panose="020F0502020204030204" pitchFamily="34" charset="0"/>
                <a:cs typeface="Times New Roman" panose="02020603050405020304" pitchFamily="18" charset="0"/>
              </a:rPr>
              <a:t>Razmišljajući o svojem poslanju u suvremenom svijetu, Crkva uočava ovu temeljnu situaciju: </a:t>
            </a:r>
            <a:r>
              <a:rPr lang="hr-HR" b="1" dirty="0">
                <a:latin typeface="Calibri" panose="020F0502020204030204" pitchFamily="34" charset="0"/>
                <a:ea typeface="Calibri" panose="020F0502020204030204" pitchFamily="34" charset="0"/>
                <a:cs typeface="Times New Roman" panose="02020603050405020304" pitchFamily="18" charset="0"/>
              </a:rPr>
              <a:t>„Iz društvene čovječje naravi je očito da su rast ljudske osobe i razvoj samoga društva ovisni jedno o drugome.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Počelo, naime, subjekt i svrha svih društvenih ustanova jest i mora biti ljudska osoba</a:t>
            </a:r>
            <a:r>
              <a:rPr lang="hr-HR" b="1" dirty="0">
                <a:latin typeface="Calibri" panose="020F0502020204030204" pitchFamily="34" charset="0"/>
                <a:ea typeface="Calibri" panose="020F0502020204030204" pitchFamily="34" charset="0"/>
                <a:cs typeface="Times New Roman" panose="02020603050405020304" pitchFamily="18" charset="0"/>
              </a:rPr>
              <a:t>, jer ona po samoj svojoj naravi u svemu ima potrebu društvenog života. Društveni, dakle, život nije čovjeku nešto pridodano. Zato on u povezanosti s drugima, uzajamnim uslugama i dijalogom s braćom razvija sve svoje sposobnosti i može odgovoriti svome pozivu“</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(GS 25). </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3" y="2420888"/>
            <a:ext cx="8928341" cy="4320479"/>
          </a:xfrm>
          <a:prstGeom prst="rect">
            <a:avLst/>
          </a:prstGeom>
          <a:effectLst>
            <a:glow rad="228600">
              <a:schemeClr val="accent6">
                <a:satMod val="175000"/>
                <a:alpha val="40000"/>
              </a:schemeClr>
            </a:glow>
          </a:effectLst>
        </p:spPr>
      </p:pic>
    </p:spTree>
    <p:extLst>
      <p:ext uri="{BB962C8B-B14F-4D97-AF65-F5344CB8AC3E}">
        <p14:creationId xmlns:p14="http://schemas.microsoft.com/office/powerpoint/2010/main" val="1074957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3284984"/>
            <a:ext cx="8856984" cy="3456384"/>
          </a:xfrm>
          <a:prstGeom prst="rect">
            <a:avLst/>
          </a:prstGeom>
          <a:effectLst>
            <a:glow rad="228600">
              <a:schemeClr val="accent4">
                <a:satMod val="175000"/>
                <a:alpha val="40000"/>
              </a:schemeClr>
            </a:glow>
          </a:effectLst>
        </p:spPr>
      </p:pic>
      <p:sp>
        <p:nvSpPr>
          <p:cNvPr id="2" name="Pravokutnik 1"/>
          <p:cNvSpPr/>
          <p:nvPr/>
        </p:nvSpPr>
        <p:spPr>
          <a:xfrm>
            <a:off x="107504" y="116632"/>
            <a:ext cx="8856984" cy="3253583"/>
          </a:xfrm>
          <a:prstGeom prst="rect">
            <a:avLst/>
          </a:prstGeom>
          <a:solidFill>
            <a:schemeClr val="tx2">
              <a:lumMod val="10000"/>
              <a:lumOff val="90000"/>
            </a:schemeClr>
          </a:solidFill>
          <a:effectLst>
            <a:glow rad="228600">
              <a:schemeClr val="accent4">
                <a:satMod val="175000"/>
                <a:alpha val="40000"/>
              </a:schemeClr>
            </a:glow>
          </a:effectLst>
        </p:spPr>
        <p:txBody>
          <a:bodyPr wrap="square">
            <a:spAutoFit/>
          </a:bodyPr>
          <a:lstStyle/>
          <a:p>
            <a:pPr>
              <a:lnSpc>
                <a:spcPct val="107000"/>
              </a:lnSpc>
              <a:spcAft>
                <a:spcPts val="800"/>
              </a:spcAft>
            </a:pPr>
            <a:r>
              <a:rPr lang="hr-HR" dirty="0">
                <a:latin typeface="Calibri" panose="020F0502020204030204" pitchFamily="34" charset="0"/>
                <a:ea typeface="Calibri" panose="020F0502020204030204" pitchFamily="34" charset="0"/>
                <a:cs typeface="Times New Roman" panose="02020603050405020304" pitchFamily="18" charset="0"/>
              </a:rPr>
              <a:t>Navedenim odlomkom koncilskog dokumenta ujedno odgovaramo na pitanje i dilemu: </a:t>
            </a: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da li je osoba radi društva, ili je društvo radi osobe? </a:t>
            </a:r>
            <a:r>
              <a:rPr lang="hr-HR" dirty="0">
                <a:latin typeface="Calibri" panose="020F0502020204030204" pitchFamily="34" charset="0"/>
                <a:ea typeface="Calibri" panose="020F0502020204030204" pitchFamily="34" charset="0"/>
                <a:cs typeface="Times New Roman" panose="02020603050405020304" pitchFamily="18" charset="0"/>
              </a:rPr>
              <a:t>Pitanje je važno, jer se u određenim ideologijama može do te mjere </a:t>
            </a:r>
            <a:r>
              <a:rPr lang="hr-HR" b="1" dirty="0">
                <a:latin typeface="Calibri" panose="020F0502020204030204" pitchFamily="34" charset="0"/>
                <a:ea typeface="Calibri" panose="020F0502020204030204" pitchFamily="34" charset="0"/>
                <a:cs typeface="Times New Roman" panose="02020603050405020304" pitchFamily="18" charset="0"/>
              </a:rPr>
              <a:t>veličati društvo da se osoba potpuno gubi</a:t>
            </a:r>
            <a:r>
              <a:rPr lang="hr-HR" dirty="0">
                <a:latin typeface="Calibri" panose="020F0502020204030204" pitchFamily="34" charset="0"/>
                <a:ea typeface="Calibri" panose="020F0502020204030204" pitchFamily="34" charset="0"/>
                <a:cs typeface="Times New Roman" panose="02020603050405020304" pitchFamily="18" charset="0"/>
              </a:rPr>
              <a:t>, ili postaje samo zamjenjivi kotačić društva,  u </a:t>
            </a:r>
            <a:r>
              <a:rPr lang="hr-HR" b="1" dirty="0">
                <a:latin typeface="Calibri" panose="020F0502020204030204" pitchFamily="34" charset="0"/>
                <a:ea typeface="Calibri" panose="020F0502020204030204" pitchFamily="34" charset="0"/>
                <a:cs typeface="Times New Roman" panose="02020603050405020304" pitchFamily="18" charset="0"/>
              </a:rPr>
              <a:t>„funkciji“ </a:t>
            </a:r>
            <a:r>
              <a:rPr lang="hr-HR" dirty="0">
                <a:latin typeface="Calibri" panose="020F0502020204030204" pitchFamily="34" charset="0"/>
                <a:ea typeface="Calibri" panose="020F0502020204030204" pitchFamily="34" charset="0"/>
                <a:cs typeface="Times New Roman" panose="02020603050405020304" pitchFamily="18" charset="0"/>
              </a:rPr>
              <a:t>društva. Tome nasuprot moramo ustvrditi: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društvo je poradi osobe</a:t>
            </a:r>
            <a:r>
              <a:rPr lang="hr-HR" dirty="0">
                <a:latin typeface="Calibri" panose="020F0502020204030204" pitchFamily="34" charset="0"/>
                <a:ea typeface="Calibri" panose="020F0502020204030204" pitchFamily="34" charset="0"/>
                <a:cs typeface="Times New Roman" panose="02020603050405020304" pitchFamily="18" charset="0"/>
              </a:rPr>
              <a:t>! Svaka je ljudska zajednica samo onda ispravna ako je  - kako ističe saborski dokument – </a:t>
            </a:r>
            <a:r>
              <a:rPr lang="hr-HR" b="1" dirty="0">
                <a:latin typeface="Calibri" panose="020F0502020204030204" pitchFamily="34" charset="0"/>
                <a:ea typeface="Calibri" panose="020F0502020204030204" pitchFamily="34" charset="0"/>
                <a:cs typeface="Times New Roman" panose="02020603050405020304" pitchFamily="18" charset="0"/>
              </a:rPr>
              <a:t>osoba počelo, subjekt i svrha pojedinog društva</a:t>
            </a:r>
            <a:r>
              <a:rPr lang="hr-HR" dirty="0">
                <a:latin typeface="Calibri" panose="020F0502020204030204" pitchFamily="34" charset="0"/>
                <a:ea typeface="Calibri" panose="020F0502020204030204" pitchFamily="34" charset="0"/>
                <a:cs typeface="Times New Roman" panose="02020603050405020304" pitchFamily="18" charset="0"/>
              </a:rPr>
              <a:t>. Zašto? </a:t>
            </a:r>
            <a:r>
              <a:rPr lang="hr-H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Upravo zato jer je pojedino društvo skup osoba</a:t>
            </a:r>
            <a:r>
              <a:rPr lang="hr-HR" dirty="0">
                <a:latin typeface="Calibri" panose="020F0502020204030204" pitchFamily="34" charset="0"/>
                <a:ea typeface="Calibri" panose="020F0502020204030204" pitchFamily="34" charset="0"/>
                <a:cs typeface="Times New Roman" panose="02020603050405020304" pitchFamily="18" charset="0"/>
              </a:rPr>
              <a:t>.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I to ne kakav god skup, već zajedništvo osoba. Te su osobe slobodne i zrele, pa je i njihovo pripadanje slobodno. Jer, društvo nije neka apstrakcija, već sva njegova kvaliteta proizlazi iz kvalitete osoba koje ga sačinjavaju, kao i od naravi njihove povezanosti i zajedništva. </a:t>
            </a:r>
          </a:p>
        </p:txBody>
      </p:sp>
    </p:spTree>
    <p:extLst>
      <p:ext uri="{BB962C8B-B14F-4D97-AF65-F5344CB8AC3E}">
        <p14:creationId xmlns:p14="http://schemas.microsoft.com/office/powerpoint/2010/main" val="3549244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7504" y="116632"/>
            <a:ext cx="8928992" cy="2265685"/>
          </a:xfrm>
          <a:prstGeom prst="rect">
            <a:avLst/>
          </a:prstGeom>
          <a:solidFill>
            <a:srgbClr val="FFFFCC"/>
          </a:solidFill>
          <a:effectLst>
            <a:glow rad="228600">
              <a:schemeClr val="accent3">
                <a:satMod val="175000"/>
                <a:alpha val="40000"/>
              </a:schemeClr>
            </a:glow>
          </a:effectLst>
        </p:spPr>
        <p:txBody>
          <a:bodyPr wrap="square">
            <a:spAutoFit/>
          </a:bodyPr>
          <a:lstStyle/>
          <a:p>
            <a:pPr>
              <a:lnSpc>
                <a:spcPct val="107000"/>
              </a:lnSpc>
              <a:spcAft>
                <a:spcPts val="800"/>
              </a:spcAft>
            </a:pPr>
            <a:r>
              <a:rPr lang="hr-H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Stoga je temeljna zakonitost odnosa osobe i društva: </a:t>
            </a:r>
            <a:r>
              <a:rPr lang="hr-HR" dirty="0">
                <a:latin typeface="Calibri" panose="020F0502020204030204" pitchFamily="34" charset="0"/>
                <a:ea typeface="Calibri" panose="020F0502020204030204" pitchFamily="34" charset="0"/>
                <a:cs typeface="Times New Roman" panose="02020603050405020304" pitchFamily="18" charset="0"/>
              </a:rPr>
              <a:t>što se u nekom društvu više vrednuje osoba i više naglašava njezino dostojanstvo, </a:t>
            </a:r>
            <a:r>
              <a:rPr lang="hr-HR" b="1" dirty="0">
                <a:latin typeface="Calibri" panose="020F0502020204030204" pitchFamily="34" charset="0"/>
                <a:ea typeface="Calibri" panose="020F0502020204030204" pitchFamily="34" charset="0"/>
                <a:cs typeface="Times New Roman" panose="02020603050405020304" pitchFamily="18" charset="0"/>
              </a:rPr>
              <a:t>to u tom smjeru pojedino društvo i raste, biva bogatije i savršenije.</a:t>
            </a:r>
            <a:r>
              <a:rPr lang="hr-HR" dirty="0">
                <a:latin typeface="Calibri" panose="020F0502020204030204" pitchFamily="34" charset="0"/>
                <a:ea typeface="Calibri" panose="020F0502020204030204" pitchFamily="34" charset="0"/>
                <a:cs typeface="Times New Roman" panose="02020603050405020304" pitchFamily="18" charset="0"/>
              </a:rPr>
              <a:t> Stoga svako umanjivanje i obezvređivanje osobe, svođenje osobe na puko suženje društvu, sistemu ili ideologiji – </a:t>
            </a:r>
            <a:r>
              <a:rPr lang="hr-HR" dirty="0">
                <a:solidFill>
                  <a:srgbClr val="FF0000"/>
                </a:solidFill>
                <a:latin typeface="Calibri" panose="020F0502020204030204" pitchFamily="34" charset="0"/>
                <a:ea typeface="Calibri" panose="020F0502020204030204" pitchFamily="34" charset="0"/>
                <a:cs typeface="Times New Roman" panose="02020603050405020304" pitchFamily="18" charset="0"/>
              </a:rPr>
              <a:t>osiromašuje samo društvo, čini ga sterilnim, ono je u tom slučaju više slično bezličnoj masi kojom manipulira pojedinac. </a:t>
            </a:r>
            <a:r>
              <a:rPr lang="hr-HR" b="1" dirty="0">
                <a:latin typeface="Calibri" panose="020F0502020204030204" pitchFamily="34" charset="0"/>
                <a:ea typeface="Calibri" panose="020F0502020204030204" pitchFamily="34" charset="0"/>
                <a:cs typeface="Times New Roman" panose="02020603050405020304" pitchFamily="18" charset="0"/>
              </a:rPr>
              <a:t>Stoga svako društvo počinje iznutra propadati onoga časa kad počinje omalovažavati osobe i njihovo dostojanstvo, njezina temeljna prava.</a:t>
            </a: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765" y="2378145"/>
            <a:ext cx="8919731" cy="4383931"/>
          </a:xfrm>
          <a:prstGeom prst="rect">
            <a:avLst/>
          </a:prstGeom>
          <a:effectLst>
            <a:glow rad="228600">
              <a:schemeClr val="accent3">
                <a:satMod val="175000"/>
                <a:alpha val="40000"/>
              </a:schemeClr>
            </a:glow>
          </a:effectLst>
        </p:spPr>
      </p:pic>
    </p:spTree>
    <p:extLst>
      <p:ext uri="{BB962C8B-B14F-4D97-AF65-F5344CB8AC3E}">
        <p14:creationId xmlns:p14="http://schemas.microsoft.com/office/powerpoint/2010/main" val="2260312113"/>
      </p:ext>
    </p:extLst>
  </p:cSld>
  <p:clrMapOvr>
    <a:masterClrMapping/>
  </p:clrMapOvr>
</p:sld>
</file>

<file path=ppt/theme/theme1.xml><?xml version="1.0" encoding="utf-8"?>
<a:theme xmlns:a="http://schemas.openxmlformats.org/drawingml/2006/main" name="Office Theme">
  <a:themeElements>
    <a:clrScheme name="Crvena">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ma sustav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11363</TotalTime>
  <Words>1500</Words>
  <Application>Microsoft Office PowerPoint</Application>
  <PresentationFormat>Prikaz na zaslonu (4:3)</PresentationFormat>
  <Paragraphs>19</Paragraphs>
  <Slides>17</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17</vt:i4>
      </vt:variant>
    </vt:vector>
  </HeadingPairs>
  <TitlesOfParts>
    <vt:vector size="21" baseType="lpstr">
      <vt:lpstr>Arial</vt:lpstr>
      <vt:lpstr>Calibri</vt:lpstr>
      <vt:lpstr>Times New Roman</vt:lpstr>
      <vt:lpstr>Office Theme</vt:lpstr>
      <vt:lpstr>BIBLIJSKO - MOLITVENE ZAJEDNICE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BIBLIJSKO - MOLITVENA ZAJEDNICA</dc:title>
  <dc:creator>Dell</dc:creator>
  <cp:lastModifiedBy>Matija Simić</cp:lastModifiedBy>
  <cp:revision>1087</cp:revision>
  <dcterms:created xsi:type="dcterms:W3CDTF">2016-08-19T07:36:26Z</dcterms:created>
  <dcterms:modified xsi:type="dcterms:W3CDTF">2025-06-19T07:50:32Z</dcterms:modified>
</cp:coreProperties>
</file>