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5" r:id="rId1"/>
  </p:sldMasterIdLst>
  <p:notesMasterIdLst>
    <p:notesMasterId r:id="rId20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EEBF7"/>
    <a:srgbClr val="CCFF99"/>
    <a:srgbClr val="D2F1F8"/>
    <a:srgbClr val="99FFCC"/>
    <a:srgbClr val="9999FF"/>
    <a:srgbClr val="FFFF99"/>
    <a:srgbClr val="CCECFF"/>
    <a:srgbClr val="FF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1754" autoAdjust="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215D-AE96-46E4-9E74-E43EEF8648CE}" type="datetimeFigureOut">
              <a:rPr lang="hr-HR" smtClean="0"/>
              <a:t>24.3.2025.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88C-201D-4037-A41B-325189FC6D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6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3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4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7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8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1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3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3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2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7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2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24.3.2025.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6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045154"/>
            <a:ext cx="7992888" cy="643338"/>
          </a:xfrm>
          <a:solidFill>
            <a:srgbClr val="CCECFF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r-HR" sz="2800" dirty="0" smtClean="0"/>
              <a:t>BIBLIJSKO - MOLITVENE ZAJEDNICE</a:t>
            </a:r>
            <a:endParaRPr lang="hr-HR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621437"/>
            <a:ext cx="4248472" cy="4331564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1840" y="5661248"/>
            <a:ext cx="4464496" cy="576064"/>
          </a:xfrm>
          <a:solidFill>
            <a:srgbClr val="CCECFF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hr-HR" sz="2800" b="1" dirty="0" smtClean="0"/>
              <a:t>SVETI PETAR I PAVAO</a:t>
            </a:r>
            <a:endParaRPr lang="hr-HR" sz="2800" b="1" dirty="0"/>
          </a:p>
        </p:txBody>
      </p:sp>
      <p:pic>
        <p:nvPicPr>
          <p:cNvPr id="1026" name="Picture 2" descr="C:\Users\Dell\Desktop\petar i p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9"/>
            <a:ext cx="43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856984" cy="2759602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Otkrivanje prave slobode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li čovjek manji u svojem dostojanstvu zato što je pozvan da bude poslušan Bogu?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Govoreći o grijehu kao otuđenju čovjeka, čija je bit po Bibliji bila upravo u tome što je čovjek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 izjednačio s Bogom postavljajući sebe za normu dobra i zla, vidjeli smo kako je nakon toga čovjek postao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lutalac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Stavljajući sebe za pravu normu svojega djelovanja, postaje uzrokom velikih nereda i zla u svijetu, o čemu nam obilno svjedoči ova naša ljudska povijest. Budući da svaki grijeh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rasčovječuje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čovjeka, umanjuje dosljedno i njegovo ljudsko dostojanstvo.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Zato Isus poziva ljude da se ponovno okrenu Bogu i to radikalno, čitavim svojim bićem, kako bi ponovno pronašli sebe u punom svojem ljudskom dostojanstvu.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48242"/>
            <a:ext cx="8856984" cy="3721118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09169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4632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Mislimo da je ovdje posrijedi kriva slika Boga, Boga koji želi čovjeka sebi podložiti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 je to Bog htio, onda bi ga takvim i stvorio, dao mu instinkt 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„programirao“ ga samo za dobro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Ali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 je čovjeka obdario razumom i slobodom i pozvao ga da se sam odlučuje za ono što je dobro i lijepo.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li je veće biti instinktivno „programirano“ biće, ili biće obdareno slobodom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Što više doprinosi ljudskom dostojanstvu? Je li semafor ograničava ljudsko dostojanstvo ili pak čuva čovjekov život i pomoć je njegovu životu. Jednako je tako i s očitovanjima volje Božje. Čovjek je pozvan da je prepoznaje i u svojoj praksi prihvaća kako bi živio što bolje u skladu sa svojim dostojanstvo i doživio vlastito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razotuđenje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708920"/>
            <a:ext cx="8928992" cy="388843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11832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30559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Ovozemaljske vrijednosti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li eshatološka nada, koju kršćani nose u sebi i svjedoče, umanjuje vrijednost zemaljskih,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ovozemnih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zadataka koje oni imaju kao i svi ostali ljudi i članovi ljudskog društva.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Često je, na žalost, naša kršćanska praksa takva, da drugi dobivaju dojam kako se bavimo samo onim što je „iza“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ovoga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života, a za ovaj svijet nas nije briga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Takva bi praksa doista bila kriva i ne bi nikako bila u skladu s prvim kršćanskim vrednovanjem.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kako smo to vidjeli u Bibliji čovjek je pozvan da preobražava  ovu zemlju. On je u isto vrijeme i društveno biće, pozvan da aktivno gradi ljudsku zajednicu.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Svako povlačenje iz tih zadataka i obezvređivanje ovozemaljskih vrijednosti, bilo bi protivno Božjim nakanama i evanđeoskoj poruci angažmana za ovaj svijet, za ljude i rješavanje ljudskih problema.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172598"/>
            <a:ext cx="8856984" cy="342475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3107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4632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Dosta je dozvati u pamet samo „kriterije“ posljednjeg suda, kako nam i donosi Matej (25, 31-46)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Spasavaju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samo oni koji su imali oka i srca za druge ljude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koji su izišli iz vlastite sebičnosti i živjeli za druge. Krivo vrednovanje ovozemaljskih dobara, obezvređivanje ovozemaljskih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angažamana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često onda ljudima koji ne vjeruju daje krivu sliku vjerničkog poziva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Posljedica toga jest da oni koji ne vjeruju smatraju da je vjerovanje u Boga zapreka punog ovozemaljskog i društvenog angažmana, pa u vjerovanju gledaju njegovu otežavajuću okolnost.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51878"/>
            <a:ext cx="8784976" cy="401748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41246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856984" cy="24961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Nemoć bezboštva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Donosi li bezboštvo oslobođenje čovjeka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želeći ga „osloboditi od Boga kao njegove vlastite nadgradnje“?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Iskustvo nam pokazuje suprotno.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Totalitarni sistemi koji su pošli s bezbožničkih koncepcija dokazali su upravo suprotno,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su još jače zarobili čovjeka,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učinili ga „kotačićem“ sistema, apsolutno ga podčinili sistemu, ideologiji i </a:t>
            </a:r>
            <a:r>
              <a:rPr lang="hr-H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prisli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bude slijepo poslušan,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 mjesto da sluša Boga, sada mora čovjeka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Dosta je prisjetiti se nedavne prošlosti koju je čovječanstvo proživjelo. Bezboštvo ne može osloboditi čovjeka, jer mu ne može odgovoriti na temeljna pitanja: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tko je on, koji mu je smisao i kamo ide.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6"/>
            <a:ext cx="8856984" cy="381642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16475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784976" cy="2759602"/>
          </a:xfrm>
          <a:prstGeom prst="rect">
            <a:avLst/>
          </a:prstGeom>
          <a:solidFill>
            <a:srgbClr val="CCFF99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Poslanje Crkve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 je zadatak Crkve u susretu s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bezboštvom?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Ona je pozvana da navijesti živoga Boga, Boga ove naše povijesti. Pozvana je da to navijesti na nov način, prilagođen današnjem čovjeku i njegovom mentalnom sklopu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Kad je riječ o bezboštvu onda to naviještanje treba uzeti u obzir i sve one zamjerke koje joj bezbožnici upućuju i vidjeti koliko one pogađaju stvarnost života. Kaže se da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„riječi potiču, a primjeri vuku“.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tom smislu vjernici su pozvani da u ovom svijetu očituju jednu novu praksu,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utemeljenu na Evanđelju, praksu istine, čovjekoljublja i dobrote.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taj način vjernici onda objavljuju  prisutnost Božju. I to je njihovo temeljno poslanje. U tom smislu Isus govori svim svojim učenicima: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96952"/>
            <a:ext cx="8784976" cy="367240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99381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759602"/>
          </a:xfrm>
          <a:prstGeom prst="rect">
            <a:avLst/>
          </a:prstGeom>
          <a:solidFill>
            <a:srgbClr val="DEEBF7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„Tako neka svijetli vaša svjetlost pred ljudima, da vide vaša dobra djela i slave Oca vašega koji je na nebesima.“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5,16).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Sigurno je da bi danas bilo manje bezboštva da su vjernici uvijek bili svjesni svojega poslanja: činiti nova djela, očitovati Oca koji je na nebesima.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Veliku sablazan svijetu predstavlja i razdvojenost onih koji vjeruju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Koja je vjera prava, koja je Crkva prava?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tvrde li to svi za sebe? Zato tko god radi na ekumenizmu, na zajedništvu i ponovnom uspostavljanju jedinstva, svatko pridonosi i temeljnom poslanju Crkve, a to je da ovom svijetu očituje prisutnost Božju. Jer, ako sami ne živimo Božju volju i Božje želje, tko će nam povjerovati, kome možemo navijestiti Boga i njegova Sina Isusa Krista?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48242"/>
            <a:ext cx="8784976" cy="364911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95609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856984" cy="2166875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Vjernici i bezbožnici susreću se u ovom svijetu na istim zadacima.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 zadaci povezani s izgradnjom ovoga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svijeta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i suradnja na postizavanju općeg dobra ljudi. Da bi to mogli uspješno obaviti, potreban je dijalog.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Dijalog mora biti iskren i pošten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svemu se moraju tražiti efektivne mogućnosti suradnje, pronalaziti sve ono što nam je zajedničko, kao što je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dostojanstvo ljudske osobe, temeljna ljudska prava i dužnosti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Upravo takav dijalog i suradnja postaju šansa da se vjernici i bezbošci što bolje upoznaju, da se izbjegne apriorno odbacivanje.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Takav dijalog postaje onda i šansa za otkrivanje istine.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43174"/>
            <a:ext cx="8856984" cy="4126185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26566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15008" y="332656"/>
            <a:ext cx="8928992" cy="442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 se dijalog može ostvariti samo ako se događa u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ravnopravnosti partnera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</a:t>
            </a:r>
            <a:r>
              <a:rPr lang="hr-H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nije uvjetovan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već se odvija u slobodi, 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</a:t>
            </a: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ljudi prihvaćaju pošteno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bez nekih zakulisnih razmišljanja, 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</a:t>
            </a: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on temelji na međusobnom povjerenju 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</a:t>
            </a:r>
            <a:r>
              <a:rPr lang="hr-H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potpunosti poštuje dugoga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r-H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</a:t>
            </a:r>
            <a:r>
              <a:rPr lang="hr-H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tih vrijednosti nema dijaloga. </a:t>
            </a:r>
          </a:p>
        </p:txBody>
      </p:sp>
    </p:spTree>
    <p:extLst>
      <p:ext uri="{BB962C8B-B14F-4D97-AF65-F5344CB8AC3E}">
        <p14:creationId xmlns:p14="http://schemas.microsoft.com/office/powerpoint/2010/main" val="234671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11663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Sljedeće </a:t>
            </a:r>
            <a:r>
              <a:rPr lang="hr-HR" sz="2800" dirty="0" smtClean="0"/>
              <a:t>kateheze</a:t>
            </a:r>
            <a:r>
              <a:rPr lang="hr-HR" sz="8000" dirty="0" smtClean="0"/>
              <a:t/>
            </a:r>
            <a:br>
              <a:rPr lang="hr-HR" sz="8000" dirty="0" smtClean="0"/>
            </a:br>
            <a:r>
              <a:rPr lang="hr-HR" sz="8000" dirty="0" smtClean="0"/>
              <a:t>OBRAĐIVAT ĆE  </a:t>
            </a:r>
          </a:p>
          <a:p>
            <a:r>
              <a:rPr lang="hr-HR" sz="8000" dirty="0" smtClean="0">
                <a:solidFill>
                  <a:srgbClr val="FF0000"/>
                </a:solidFill>
              </a:rPr>
              <a:t>ČOVJEKA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64690" y="3707936"/>
            <a:ext cx="34810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U SUVREMENOM SVIJETU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25328" y="4096632"/>
            <a:ext cx="684076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NEKA PITANJA,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TEŽNJE I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NESKLADA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DANAŠNJEGA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ORIGINAL ILI KOPIJA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i grijeh: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DOBAR DAN TUGO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Sloboda i savjest određuju 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duhovno i tjelesno biće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religiozno biće, biće molitve </a:t>
            </a:r>
          </a:p>
          <a:p>
            <a:pPr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Bezboštvo</a:t>
            </a:r>
          </a:p>
          <a:p>
            <a:pPr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i bezboštvo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12968" cy="2368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I BEZBOŠTVO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Snagom Kristova poslanja Crkva je poslana svim ljudima, pa i bezbožnicima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Ona nikoga ne smije isključiti iz svojega poslanja. </a:t>
            </a:r>
            <a:r>
              <a:rPr lang="hr-H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Jer, ona je sakrament i vidljivi znak preko kojega Bog želi zahvatiti čitav svijet.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Ona nije poslana da sudi, već da sabere i spasi, jer njezino poslanje ne može biti drukčije nego Isusovo, a on je došao potražiti i spasiti izgubljeno (</a:t>
            </a:r>
            <a:r>
              <a:rPr lang="hr-HR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19,10).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57109"/>
            <a:ext cx="8712968" cy="411225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68620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856984" cy="2265685"/>
          </a:xfrm>
          <a:prstGeom prst="rect">
            <a:avLst/>
          </a:prstGeom>
          <a:solidFill>
            <a:srgbClr val="DEEBF7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je poslana i bezbožnicima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Stoga Crkva trajno treba razlikovati ideologiju od čovjeka, grijeh od grešnika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 dok izražava svoje duboko i korjenito neslaganje s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bezboštvom,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isto vrijeme treba s ljubavlju, pažnjom i poštivanjem ljudske osobe i slobode biti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okrenuta prema konkretnim ljudima koji su bezbožničkog uvjerenja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Jer, Krist je umro za sve ljude i njegovo spasenje želi zahvatiti svakoga čovjeka. Stoga je suvremeni problem bezboštva u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središtu pažnje Crkve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on zatvara čovjeku mogućnost da ga Bog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spasenjski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zahvati.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54326"/>
            <a:ext cx="8856984" cy="428704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679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4634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Otkrivati uzroke i motive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 svega Crkva treba pomno otkrivati </a:t>
            </a:r>
            <a:r>
              <a:rPr lang="hr-H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razloge i motive koji se rađaju i vode ljude do nijekanja Boga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Proučavati suvremeno bezboštvo 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uočiti sve njegove mehanizme: </a:t>
            </a:r>
            <a:r>
              <a:rPr lang="hr-H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čemu se temelji, koje su mu glavne idejne i praktične zasade, što  u njemu motivirajuće djeluje i zahvaća ljude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Tu se Crkva ne smije zadovoljiti površnom konstatacijom da je ljudima lakše bez Boga, da je to lakši i slobodniji put. Jer, to nije nikako točno.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80063"/>
            <a:ext cx="8928992" cy="4161305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05061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053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 svega ljudima je bez Boga </a:t>
            </a:r>
            <a:r>
              <a:rPr lang="hr-H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teže, </a:t>
            </a: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budući da moraju odgovoriti na temeljna pitanja vlastitog smisla, riješiti problem patnje i umiranja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osim toga treba trajno imati pred očima da je riječ o ljudskom bezbožničkom uvjerenju, da ima sve više ljudi koji nose u sebi </a:t>
            </a:r>
            <a:r>
              <a:rPr lang="hr-H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bezboštvo </a:t>
            </a:r>
            <a:r>
              <a:rPr lang="hr-H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posljedicu odgoja ili drugih životnih okolnosti</a:t>
            </a: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u isto su vrijeme duboko etični, založeni za dobro čovjeka, spremni priskočiti i pomoći i koji u isto vrijeme poštuju vjerničko uvjerenje drugih.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42280"/>
            <a:ext cx="8928992" cy="449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2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0"/>
            <a:ext cx="8856984" cy="21998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Otkrivanje pravog uzroka</a:t>
            </a:r>
            <a:b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isto vrijeme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treba odgovoriti na neke poteškoće na koje nailaze oni koji bi htjeli vjerovati i koji traže Boga.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 od njih jest uvjerenje da priznavanje Boga umanjuje ljudsko dostojanstvo.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Čovjek nije autonoman, već ovisan, mora polagati račune nekome iznad sebe i sl.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na to reći?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Riječ je prije svega o krivoj predodžbi Boga. To je Bog koji umanjuje i zarobljava čovjeka. Bog se očituje, pogotovo u Isusu Kristu, kao onaj koji oslobađa čovjeka, kao onaj koji se bori za ljudsko  dostojanstvo i želi ga u samom čovjeku obnoviti.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28189"/>
            <a:ext cx="4608512" cy="4413179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16465"/>
            <a:ext cx="4248472" cy="442490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365649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445862"/>
          </a:xfrm>
          <a:prstGeom prst="rect">
            <a:avLst/>
          </a:prstGeom>
          <a:solidFill>
            <a:srgbClr val="D2F1F8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Upravo po Bogu čovjek dobiva puninu svojega dostojanstva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kao što vrijednost nekog djela ili slike potječe od samog autora. </a:t>
            </a:r>
            <a:r>
              <a:rPr lang="hr-H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bi bio čovjek bez Boga i koja bi bila njegova vrijednost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Bio bi običan </a:t>
            </a: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'komad' </a:t>
            </a: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materije izgubljen u vrtlogu kozmosa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Nije li najdublji izvor njegova ljudskog dostojanstva upravo u činjenici da je slika Božja, da je obdaren razumom i slobodom.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2494"/>
            <a:ext cx="8856984" cy="417887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43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5" b="10257"/>
          <a:stretch/>
        </p:blipFill>
        <p:spPr>
          <a:xfrm>
            <a:off x="179512" y="2645786"/>
            <a:ext cx="8784976" cy="402357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179512" y="116632"/>
            <a:ext cx="8784976" cy="25291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Otkrivanje čovjeka</a:t>
            </a:r>
            <a:b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li činjenica da je čovjek stvorenje, umanjuje njegovo ljudsko dostojanstvo?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Mislim da ne, jer to je temeljna istina o čovjeku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On nije a niti može biti Nužno biće,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prouzročen i konačan.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Svako uzvisivanje čovjeka koje bi zanemarilo tu temeljnu istinu o njemu, bilo bi neistinito i vrijeđalo bi njegovo ljudsko dostojanstvo.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stvorenje, ali upravo činjenica da je željen i u ljubavi od Boga pozvan, a da nije nastao slučajno, da nije plod bezrazložnog gibanja materije koja ga je „ni kriva ni dužna“ bacila u postojanje, pokazuje njegovo pravo dostojanstvo. </a:t>
            </a:r>
          </a:p>
        </p:txBody>
      </p:sp>
    </p:spTree>
    <p:extLst>
      <p:ext uri="{BB962C8B-B14F-4D97-AF65-F5344CB8AC3E}">
        <p14:creationId xmlns:p14="http://schemas.microsoft.com/office/powerpoint/2010/main" val="4136365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vena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10890</TotalTime>
  <Words>581</Words>
  <Application>Microsoft Office PowerPoint</Application>
  <PresentationFormat>Prikaz na zaslonu (4:3)</PresentationFormat>
  <Paragraphs>27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BIBLIJSKO - MOLITVENE ZAJEDNICE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BIBLIJSKO - MOLITVENA ZAJEDNICA</dc:title>
  <dc:creator>Dell</dc:creator>
  <cp:lastModifiedBy>Matija Simić</cp:lastModifiedBy>
  <cp:revision>1044</cp:revision>
  <dcterms:created xsi:type="dcterms:W3CDTF">2016-08-19T07:36:26Z</dcterms:created>
  <dcterms:modified xsi:type="dcterms:W3CDTF">2025-03-24T12:06:47Z</dcterms:modified>
</cp:coreProperties>
</file>