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5" r:id="rId1"/>
  </p:sldMasterIdLst>
  <p:notesMasterIdLst>
    <p:notesMasterId r:id="rId22"/>
  </p:notesMasterIdLst>
  <p:sldIdLst>
    <p:sldId id="257" r:id="rId2"/>
    <p:sldId id="273"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DEEBF7"/>
    <a:srgbClr val="9999FF"/>
    <a:srgbClr val="FFFF99"/>
    <a:srgbClr val="FFFFCC"/>
    <a:srgbClr val="D2F1F8"/>
    <a:srgbClr val="CCECFF"/>
    <a:srgbClr val="FFCCFF"/>
    <a:srgbClr val="CCCC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6" autoAdjust="0"/>
    <p:restoredTop sz="91754" autoAdjust="0"/>
  </p:normalViewPr>
  <p:slideViewPr>
    <p:cSldViewPr>
      <p:cViewPr varScale="1">
        <p:scale>
          <a:sx n="69" d="100"/>
          <a:sy n="69" d="100"/>
        </p:scale>
        <p:origin x="1184" y="4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25215D-AE96-46E4-9E74-E43EEF8648CE}" type="datetimeFigureOut">
              <a:rPr lang="hr-HR" smtClean="0"/>
              <a:t>24.2.2025.</a:t>
            </a:fld>
            <a:endParaRPr lang="hr-HR"/>
          </a:p>
        </p:txBody>
      </p:sp>
      <p:sp>
        <p:nvSpPr>
          <p:cNvPr id="4" name="Rezervirano mjesto slike slajd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F988C-201D-4037-A41B-325189FC6D7D}" type="slidenum">
              <a:rPr lang="hr-HR" smtClean="0"/>
              <a:t>‹#›</a:t>
            </a:fld>
            <a:endParaRPr lang="hr-HR"/>
          </a:p>
        </p:txBody>
      </p:sp>
    </p:spTree>
    <p:extLst>
      <p:ext uri="{BB962C8B-B14F-4D97-AF65-F5344CB8AC3E}">
        <p14:creationId xmlns:p14="http://schemas.microsoft.com/office/powerpoint/2010/main" val="3688615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hr-HR" smtClean="0"/>
              <a:t>Uredite stil naslova matrice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4264637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246034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2337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62358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hr-HR" smtClean="0"/>
              <a:t>Uredite stil naslova matrice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31611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4883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629842" y="2505075"/>
            <a:ext cx="3868340"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4629150" y="2505075"/>
            <a:ext cx="3887391"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8" name="Footer Placeholder 7"/>
          <p:cNvSpPr>
            <a:spLocks noGrp="1"/>
          </p:cNvSpPr>
          <p:nvPr>
            <p:ph type="ftr" sz="quarter" idx="11"/>
          </p:nvPr>
        </p:nvSpPr>
        <p:spPr/>
        <p:txBody>
          <a:bodyPr/>
          <a:lstStyle/>
          <a:p>
            <a:endParaRPr lang="hr-HR">
              <a:solidFill>
                <a:srgbClr val="564B3C"/>
              </a:solidFill>
            </a:endParaRPr>
          </a:p>
        </p:txBody>
      </p:sp>
      <p:sp>
        <p:nvSpPr>
          <p:cNvPr id="9" name="Slide Number Placeholder 8"/>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128433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4" name="Footer Placeholder 3"/>
          <p:cNvSpPr>
            <a:spLocks noGrp="1"/>
          </p:cNvSpPr>
          <p:nvPr>
            <p:ph type="ftr" sz="quarter" idx="11"/>
          </p:nvPr>
        </p:nvSpPr>
        <p:spPr/>
        <p:txBody>
          <a:bodyPr/>
          <a:lstStyle/>
          <a:p>
            <a:endParaRPr lang="hr-HR">
              <a:solidFill>
                <a:srgbClr val="564B3C"/>
              </a:solidFill>
            </a:endParaRPr>
          </a:p>
        </p:txBody>
      </p:sp>
      <p:sp>
        <p:nvSpPr>
          <p:cNvPr id="5" name="Slide Number Placeholder 4"/>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659029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3" name="Footer Placeholder 2"/>
          <p:cNvSpPr>
            <a:spLocks noGrp="1"/>
          </p:cNvSpPr>
          <p:nvPr>
            <p:ph type="ftr" sz="quarter" idx="11"/>
          </p:nvPr>
        </p:nvSpPr>
        <p:spPr/>
        <p:txBody>
          <a:bodyPr/>
          <a:lstStyle/>
          <a:p>
            <a:endParaRPr lang="hr-HR">
              <a:solidFill>
                <a:srgbClr val="564B3C"/>
              </a:solidFill>
            </a:endParaRPr>
          </a:p>
        </p:txBody>
      </p:sp>
      <p:sp>
        <p:nvSpPr>
          <p:cNvPr id="4" name="Slide Number Placeholder 3"/>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97337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r-HR" smtClean="0"/>
              <a:t>Uredite stil naslova matrice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82428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186309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B0E2D-BF10-442D-A47D-F68905A7D702}" type="datetimeFigureOut">
              <a:rPr lang="hr-HR" smtClean="0">
                <a:solidFill>
                  <a:srgbClr val="564B3C"/>
                </a:solidFill>
              </a:rPr>
              <a:pPr/>
              <a:t>24.2.2025.</a:t>
            </a:fld>
            <a:endParaRPr lang="hr-HR">
              <a:solidFill>
                <a:srgbClr val="564B3C"/>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srgbClr val="564B3C"/>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460165014"/>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045154"/>
            <a:ext cx="7992888" cy="643338"/>
          </a:xfrm>
          <a:solidFill>
            <a:srgbClr val="CCECFF"/>
          </a:solidFill>
          <a:effectLst>
            <a:glow rad="228600">
              <a:schemeClr val="accent3">
                <a:satMod val="175000"/>
                <a:alpha val="40000"/>
              </a:schemeClr>
            </a:glow>
          </a:effectLst>
        </p:spPr>
        <p:txBody>
          <a:bodyPr>
            <a:normAutofit/>
          </a:bodyPr>
          <a:lstStyle/>
          <a:p>
            <a:r>
              <a:rPr lang="hr-HR" sz="2800" dirty="0" smtClean="0"/>
              <a:t>BIBLIJSKO - MOLITVENE ZAJEDNICE</a:t>
            </a:r>
            <a:endParaRPr lang="hr-HR" sz="2800" dirty="0"/>
          </a:p>
        </p:txBody>
      </p:sp>
      <p:sp>
        <p:nvSpPr>
          <p:cNvPr id="3" name="Picture Placeholder 2"/>
          <p:cNvSpPr>
            <a:spLocks noGrp="1"/>
          </p:cNvSpPr>
          <p:nvPr>
            <p:ph type="pic" idx="1"/>
          </p:nvPr>
        </p:nvSpPr>
        <p:spPr>
          <a:xfrm>
            <a:off x="2267744" y="621437"/>
            <a:ext cx="4248472" cy="4331564"/>
          </a:xfrm>
        </p:spPr>
      </p:sp>
      <p:sp>
        <p:nvSpPr>
          <p:cNvPr id="4" name="Text Placeholder 3"/>
          <p:cNvSpPr>
            <a:spLocks noGrp="1"/>
          </p:cNvSpPr>
          <p:nvPr>
            <p:ph type="body" sz="half" idx="2"/>
          </p:nvPr>
        </p:nvSpPr>
        <p:spPr>
          <a:xfrm>
            <a:off x="3131840" y="5661248"/>
            <a:ext cx="4464496" cy="576064"/>
          </a:xfrm>
          <a:solidFill>
            <a:srgbClr val="CCECFF"/>
          </a:solidFill>
          <a:effectLst>
            <a:glow rad="228600">
              <a:schemeClr val="accent6">
                <a:satMod val="175000"/>
                <a:alpha val="40000"/>
              </a:schemeClr>
            </a:glow>
          </a:effectLst>
        </p:spPr>
        <p:txBody>
          <a:bodyPr>
            <a:noAutofit/>
          </a:bodyPr>
          <a:lstStyle/>
          <a:p>
            <a:r>
              <a:rPr lang="hr-HR" sz="2800" b="1" dirty="0" smtClean="0"/>
              <a:t>SVETI PETAR I PAVAO</a:t>
            </a:r>
            <a:endParaRPr lang="hr-HR" sz="2800" b="1" dirty="0"/>
          </a:p>
        </p:txBody>
      </p:sp>
      <p:pic>
        <p:nvPicPr>
          <p:cNvPr id="1026" name="Picture 2" descr="C:\Users\Dell\Desktop\petar i pav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2049"/>
            <a:ext cx="4392488"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365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858411"/>
          </a:xfrm>
          <a:prstGeom prst="rect">
            <a:avLst/>
          </a:prstGeom>
        </p:spPr>
        <p:txBody>
          <a:bodyPr wrap="square">
            <a:spAutoFit/>
          </a:bodyPr>
          <a:lstStyle/>
          <a:p>
            <a:pPr>
              <a:lnSpc>
                <a:spcPct val="107000"/>
              </a:lnSpc>
              <a:spcAft>
                <a:spcPts val="800"/>
              </a:spcAft>
            </a:pP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Experimentalni</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ili pozitivistički </a:t>
            </a:r>
            <a:r>
              <a:rPr lang="hr-H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ateizam</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Taj mentalitet rađa krilaticu: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„Znanost je dokazala da nema Boga!“ </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sz="2400" b="1" dirty="0">
                <a:latin typeface="Calibri" panose="020F0502020204030204" pitchFamily="34" charset="0"/>
                <a:ea typeface="Calibri" panose="020F0502020204030204" pitchFamily="34" charset="0"/>
                <a:cs typeface="Times New Roman" panose="02020603050405020304" pitchFamily="18" charset="0"/>
              </a:rPr>
              <a:t>Koja?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Fizika. </a:t>
            </a:r>
            <a:r>
              <a:rPr lang="hr-HR" dirty="0">
                <a:latin typeface="Calibri" panose="020F0502020204030204" pitchFamily="34" charset="0"/>
                <a:ea typeface="Calibri" panose="020F0502020204030204" pitchFamily="34" charset="0"/>
                <a:cs typeface="Times New Roman" panose="02020603050405020304" pitchFamily="18" charset="0"/>
              </a:rPr>
              <a:t>Ona se bavi materijalnim svijetom i njegovim zakonitostima!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Kemija? </a:t>
            </a:r>
            <a:r>
              <a:rPr lang="hr-HR" dirty="0">
                <a:latin typeface="Calibri" panose="020F0502020204030204" pitchFamily="34" charset="0"/>
                <a:ea typeface="Calibri" panose="020F0502020204030204" pitchFamily="34" charset="0"/>
                <a:cs typeface="Times New Roman" panose="02020603050405020304" pitchFamily="18" charset="0"/>
              </a:rPr>
              <a:t>Ona promatra atomske i molekularne promjene različitih elemenata i njihove međusobne odnose.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Paleontologija? </a:t>
            </a:r>
            <a:r>
              <a:rPr lang="hr-HR" dirty="0">
                <a:latin typeface="Calibri" panose="020F0502020204030204" pitchFamily="34" charset="0"/>
                <a:ea typeface="Calibri" panose="020F0502020204030204" pitchFamily="34" charset="0"/>
                <a:cs typeface="Times New Roman" panose="02020603050405020304" pitchFamily="18" charset="0"/>
              </a:rPr>
              <a:t>Ona se bavi iskapanjima i istraživanjima prošlosti na ovoj zemlji.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Biologija? </a:t>
            </a:r>
            <a:r>
              <a:rPr lang="hr-HR" dirty="0">
                <a:latin typeface="Calibri" panose="020F0502020204030204" pitchFamily="34" charset="0"/>
                <a:ea typeface="Calibri" panose="020F0502020204030204" pitchFamily="34" charset="0"/>
                <a:cs typeface="Times New Roman" panose="02020603050405020304" pitchFamily="18" charset="0"/>
              </a:rPr>
              <a:t>Ona istražuje fenomen života u njegovim najrazličitijim oblicima!</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Medicina i medicinska biokemija? </a:t>
            </a:r>
            <a:r>
              <a:rPr lang="hr-HR" dirty="0">
                <a:latin typeface="Calibri" panose="020F0502020204030204" pitchFamily="34" charset="0"/>
                <a:ea typeface="Calibri" panose="020F0502020204030204" pitchFamily="34" charset="0"/>
                <a:cs typeface="Times New Roman" panose="02020603050405020304" pitchFamily="18" charset="0"/>
              </a:rPr>
              <a:t>Svaka pozitivna znanost ima za svoj predmet promatranja jedan segment ovog našeg materijalnog svijeta. Stoga ni jedna se ne bavi pitanjem Boga.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3068960"/>
            <a:ext cx="4392488" cy="3672408"/>
          </a:xfrm>
          <a:prstGeom prst="rect">
            <a:avLst/>
          </a:prstGeom>
        </p:spPr>
      </p:pic>
      <p:pic>
        <p:nvPicPr>
          <p:cNvPr id="4" name="Slik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3068960"/>
            <a:ext cx="4464496" cy="3690880"/>
          </a:xfrm>
          <a:prstGeom prst="rect">
            <a:avLst/>
          </a:prstGeom>
        </p:spPr>
      </p:pic>
    </p:spTree>
    <p:extLst>
      <p:ext uri="{BB962C8B-B14F-4D97-AF65-F5344CB8AC3E}">
        <p14:creationId xmlns:p14="http://schemas.microsoft.com/office/powerpoint/2010/main" val="2529262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3385286"/>
          </a:xfrm>
          <a:prstGeom prst="rect">
            <a:avLst/>
          </a:prstGeom>
        </p:spPr>
        <p:txBody>
          <a:bodyPr wrap="square">
            <a:spAutoFit/>
          </a:bodyPr>
          <a:lstStyle/>
          <a:p>
            <a:pPr>
              <a:lnSpc>
                <a:spcPct val="107000"/>
              </a:lnSpc>
              <a:spcAft>
                <a:spcPts val="800"/>
              </a:spcAft>
            </a:pPr>
            <a:r>
              <a:rPr lang="hr-H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Zašto? </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Jer Bog transcendira (nadilazi) materijalni svijet, pa je nedohvatljiv za bilo koja materijalna istraživanja</a:t>
            </a:r>
            <a:r>
              <a:rPr lang="hr-HR" dirty="0">
                <a:latin typeface="Calibri" panose="020F0502020204030204" pitchFamily="34" charset="0"/>
                <a:ea typeface="Calibri" panose="020F0502020204030204" pitchFamily="34" charset="0"/>
                <a:cs typeface="Times New Roman" panose="02020603050405020304" pitchFamily="18" charset="0"/>
              </a:rPr>
              <a:t>. Kad je govor o ovoj vrsti bezboštva spominjemo još jednu krilaticu, a to je: </a:t>
            </a:r>
            <a:r>
              <a:rPr lang="hr-HR" b="1" dirty="0">
                <a:latin typeface="Calibri" panose="020F0502020204030204" pitchFamily="34" charset="0"/>
                <a:ea typeface="Calibri" panose="020F0502020204030204" pitchFamily="34" charset="0"/>
                <a:cs typeface="Times New Roman" panose="02020603050405020304" pitchFamily="18" charset="0"/>
              </a:rPr>
              <a:t>„Vjerujem samo u ono što vidim“ </a:t>
            </a:r>
            <a:r>
              <a:rPr lang="hr-HR" dirty="0">
                <a:latin typeface="Calibri" panose="020F0502020204030204" pitchFamily="34" charset="0"/>
                <a:ea typeface="Calibri" panose="020F0502020204030204" pitchFamily="34" charset="0"/>
                <a:cs typeface="Times New Roman" panose="02020603050405020304" pitchFamily="18" charset="0"/>
              </a:rPr>
              <a:t>. Ovo je jako neznalačka tvrdnja, jer ono što vidiš i ne treba vjera, to znaš putem materijalnih osjetila. Ovdje treba ustvrditi i kako sav materijalni svijet nije predmetom našeg iskustva, pogotovo vizualnog. Mnoge stvari u materijalnom svijetu zaključujemo samo na osnovi određenog djelovanja koja zapažamo u materiji. Još uvijek čovjek stoji pred materijom kao pred misterijem do te mjere, da usprkos svim našim zahvaćanjima u materijalni svijet, koja su često toliko analitička i precizna, ali još uvijek ne znamo odgovoriti na pitanje: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Što je to materija? </a:t>
            </a:r>
            <a:r>
              <a:rPr lang="hr-HR" dirty="0">
                <a:latin typeface="Calibri" panose="020F0502020204030204" pitchFamily="34" charset="0"/>
                <a:ea typeface="Calibri" panose="020F0502020204030204" pitchFamily="34" charset="0"/>
                <a:cs typeface="Times New Roman" panose="02020603050405020304" pitchFamily="18" charset="0"/>
              </a:rPr>
              <a:t>Je li onda čudo što je Bog za naša materijalna istraživanja „skriven“?</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4" y="3501918"/>
            <a:ext cx="4290045" cy="3239450"/>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3501918"/>
            <a:ext cx="4248472" cy="3239450"/>
          </a:xfrm>
          <a:prstGeom prst="rect">
            <a:avLst/>
          </a:prstGeom>
        </p:spPr>
      </p:pic>
    </p:spTree>
    <p:extLst>
      <p:ext uri="{BB962C8B-B14F-4D97-AF65-F5344CB8AC3E}">
        <p14:creationId xmlns:p14="http://schemas.microsoft.com/office/powerpoint/2010/main" val="3819610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1936428"/>
          </a:xfrm>
          <a:prstGeom prst="rect">
            <a:avLst/>
          </a:prstGeom>
        </p:spPr>
        <p:txBody>
          <a:bodyPr wrap="square">
            <a:spAutoFit/>
          </a:bodyPr>
          <a:lstStyle/>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Ima ljudi koji svoj svjetonazor formuliraju ovako: </a:t>
            </a:r>
            <a:r>
              <a:rPr lang="hr-HR"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„Ne </a:t>
            </a:r>
            <a:r>
              <a:rPr lang="hr-H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znam da li postoji Bog. Ali neka sila mora postojati.“ </a:t>
            </a:r>
            <a:r>
              <a:rPr lang="hr-HR" dirty="0">
                <a:latin typeface="Calibri" panose="020F0502020204030204" pitchFamily="34" charset="0"/>
                <a:ea typeface="Calibri" panose="020F0502020204030204" pitchFamily="34" charset="0"/>
                <a:cs typeface="Times New Roman" panose="02020603050405020304" pitchFamily="18" charset="0"/>
              </a:rPr>
              <a:t>Da </a:t>
            </a:r>
            <a:r>
              <a:rPr lang="hr-HR" dirty="0" smtClean="0">
                <a:latin typeface="Calibri" panose="020F0502020204030204" pitchFamily="34" charset="0"/>
                <a:ea typeface="Calibri" panose="020F0502020204030204" pitchFamily="34" charset="0"/>
                <a:cs typeface="Times New Roman" panose="02020603050405020304" pitchFamily="18" charset="0"/>
              </a:rPr>
              <a:t>li se </a:t>
            </a:r>
            <a:r>
              <a:rPr lang="hr-HR" dirty="0">
                <a:latin typeface="Calibri" panose="020F0502020204030204" pitchFamily="34" charset="0"/>
                <a:ea typeface="Calibri" panose="020F0502020204030204" pitchFamily="34" charset="0"/>
                <a:cs typeface="Times New Roman" panose="02020603050405020304" pitchFamily="18" charset="0"/>
              </a:rPr>
              <a:t>u tom slučaju može govoriti o vjerniku ili bezbožniku, teško je reći. Što je to </a:t>
            </a:r>
            <a:r>
              <a:rPr lang="hr-HR" b="1" dirty="0">
                <a:latin typeface="Calibri" panose="020F0502020204030204" pitchFamily="34" charset="0"/>
                <a:ea typeface="Calibri" panose="020F0502020204030204" pitchFamily="34" charset="0"/>
                <a:cs typeface="Times New Roman" panose="02020603050405020304" pitchFamily="18" charset="0"/>
              </a:rPr>
              <a:t>„sila“? </a:t>
            </a:r>
            <a:r>
              <a:rPr lang="hr-HR" dirty="0">
                <a:latin typeface="Calibri" panose="020F0502020204030204" pitchFamily="34" charset="0"/>
                <a:ea typeface="Calibri" panose="020F0502020204030204" pitchFamily="34" charset="0"/>
                <a:cs typeface="Times New Roman" panose="02020603050405020304" pitchFamily="18" charset="0"/>
              </a:rPr>
              <a:t>To je u ovom slučaju temeljno pitanje. </a:t>
            </a:r>
            <a:r>
              <a:rPr lang="hr-HR" b="1" dirty="0">
                <a:latin typeface="Calibri" panose="020F0502020204030204" pitchFamily="34" charset="0"/>
                <a:ea typeface="Calibri" panose="020F0502020204030204" pitchFamily="34" charset="0"/>
                <a:cs typeface="Times New Roman" panose="02020603050405020304" pitchFamily="18" charset="0"/>
              </a:rPr>
              <a:t>Ako ta „sila“ nije ništa više od materijalne sile, onda je riječ o materijalizmu</a:t>
            </a:r>
            <a:r>
              <a:rPr lang="hr-HR" dirty="0">
                <a:latin typeface="Calibri" panose="020F0502020204030204" pitchFamily="34" charset="0"/>
                <a:ea typeface="Calibri" panose="020F0502020204030204" pitchFamily="34" charset="0"/>
                <a:cs typeface="Times New Roman" panose="02020603050405020304" pitchFamily="18" charset="0"/>
              </a:rPr>
              <a:t>, ako se pak pod tim pojmom misli  </a:t>
            </a:r>
            <a:r>
              <a:rPr lang="hr-HR" b="1" dirty="0">
                <a:latin typeface="Calibri" panose="020F0502020204030204" pitchFamily="34" charset="0"/>
                <a:ea typeface="Calibri" panose="020F0502020204030204" pitchFamily="34" charset="0"/>
                <a:cs typeface="Times New Roman" panose="02020603050405020304" pitchFamily="18" charset="0"/>
              </a:rPr>
              <a:t>„Najviše biće“ , različito od materijalnog svijeta, tada je riječ o teizmu – vjernički stav</a:t>
            </a:r>
            <a:r>
              <a:rPr lang="hr-HR" dirty="0">
                <a:latin typeface="Calibri" panose="020F0502020204030204" pitchFamily="34" charset="0"/>
                <a:ea typeface="Calibri" panose="020F0502020204030204" pitchFamily="34" charset="0"/>
                <a:cs typeface="Times New Roman" panose="02020603050405020304" pitchFamily="18" charset="0"/>
              </a:rPr>
              <a:t>. No, često je taj izričaj više određeni bijeg od jasnog očitovanja svojega uvjerenja.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053060"/>
            <a:ext cx="8928992" cy="4616299"/>
          </a:xfrm>
          <a:prstGeom prst="rect">
            <a:avLst/>
          </a:prstGeom>
        </p:spPr>
      </p:pic>
    </p:spTree>
    <p:extLst>
      <p:ext uri="{BB962C8B-B14F-4D97-AF65-F5344CB8AC3E}">
        <p14:creationId xmlns:p14="http://schemas.microsoft.com/office/powerpoint/2010/main" val="3099342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1574149"/>
          </a:xfrm>
          <a:prstGeom prst="rect">
            <a:avLst/>
          </a:prstGeom>
        </p:spPr>
        <p:txBody>
          <a:bodyPr wrap="square">
            <a:spAutoFit/>
          </a:bodyPr>
          <a:lstStyle/>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Govoreći o bezboštvu, posebnu pažnju svakako zaslužuje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„praktični </a:t>
            </a:r>
            <a:r>
              <a:rPr lang="hr-H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ateizam”- </a:t>
            </a:r>
            <a:r>
              <a:rPr lang="hr-HR" dirty="0">
                <a:latin typeface="Calibri" panose="020F0502020204030204" pitchFamily="34" charset="0"/>
                <a:ea typeface="Calibri" panose="020F0502020204030204" pitchFamily="34" charset="0"/>
                <a:cs typeface="Times New Roman" panose="02020603050405020304" pitchFamily="18" charset="0"/>
              </a:rPr>
              <a:t>praktično bezboštvo. Kao pojava širi se najviše u </a:t>
            </a:r>
            <a:r>
              <a:rPr lang="hr-HR" dirty="0" err="1">
                <a:latin typeface="Calibri" panose="020F0502020204030204" pitchFamily="34" charset="0"/>
                <a:ea typeface="Calibri" panose="020F0502020204030204" pitchFamily="34" charset="0"/>
                <a:cs typeface="Times New Roman" panose="02020603050405020304" pitchFamily="18" charset="0"/>
              </a:rPr>
              <a:t>visokorazvijem</a:t>
            </a:r>
            <a:r>
              <a:rPr lang="hr-HR" dirty="0">
                <a:latin typeface="Calibri" panose="020F0502020204030204" pitchFamily="34" charset="0"/>
                <a:ea typeface="Calibri" panose="020F0502020204030204" pitchFamily="34" charset="0"/>
                <a:cs typeface="Times New Roman" panose="02020603050405020304" pitchFamily="18" charset="0"/>
              </a:rPr>
              <a:t> zemljama. </a:t>
            </a:r>
            <a:r>
              <a:rPr lang="hr-HR" b="1" dirty="0">
                <a:latin typeface="Calibri" panose="020F0502020204030204" pitchFamily="34" charset="0"/>
                <a:ea typeface="Calibri" panose="020F0502020204030204" pitchFamily="34" charset="0"/>
                <a:cs typeface="Times New Roman" panose="02020603050405020304" pitchFamily="18" charset="0"/>
              </a:rPr>
              <a:t>To je život određene samodostatnosti</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Živi se tako kao da Boga nema. </a:t>
            </a:r>
            <a:r>
              <a:rPr lang="hr-HR" dirty="0">
                <a:latin typeface="Calibri" panose="020F0502020204030204" pitchFamily="34" charset="0"/>
                <a:ea typeface="Calibri" panose="020F0502020204030204" pitchFamily="34" charset="0"/>
                <a:cs typeface="Times New Roman" panose="02020603050405020304" pitchFamily="18" charset="0"/>
              </a:rPr>
              <a:t>Nitko ga teoretski ne niječe, to je zapravo praktično nijekanje Boga. U tim sredinama i kod tih pojedinaca s </a:t>
            </a:r>
            <a:r>
              <a:rPr lang="hr-HR" b="1" dirty="0">
                <a:latin typeface="Calibri" panose="020F0502020204030204" pitchFamily="34" charset="0"/>
                <a:ea typeface="Calibri" panose="020F0502020204030204" pitchFamily="34" charset="0"/>
                <a:cs typeface="Times New Roman" panose="02020603050405020304" pitchFamily="18" charset="0"/>
              </a:rPr>
              <a:t>Bogom se ne računa, </a:t>
            </a:r>
            <a:r>
              <a:rPr lang="hr-HR" dirty="0">
                <a:latin typeface="Calibri" panose="020F0502020204030204" pitchFamily="34" charset="0"/>
                <a:ea typeface="Calibri" panose="020F0502020204030204" pitchFamily="34" charset="0"/>
                <a:cs typeface="Times New Roman" panose="02020603050405020304" pitchFamily="18" charset="0"/>
              </a:rPr>
              <a:t>pa se </a:t>
            </a:r>
            <a:r>
              <a:rPr lang="hr-HR" b="1" dirty="0">
                <a:latin typeface="Calibri" panose="020F0502020204030204" pitchFamily="34" charset="0"/>
                <a:ea typeface="Calibri" panose="020F0502020204030204" pitchFamily="34" charset="0"/>
                <a:cs typeface="Times New Roman" panose="02020603050405020304" pitchFamily="18" charset="0"/>
              </a:rPr>
              <a:t>često govori i piše o mrtvom Bogu, Bogu koji je umro</a:t>
            </a:r>
            <a:r>
              <a:rPr lang="hr-HR"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772816"/>
            <a:ext cx="8928992" cy="4968552"/>
          </a:xfrm>
          <a:prstGeom prst="rect">
            <a:avLst/>
          </a:prstGeom>
        </p:spPr>
      </p:pic>
    </p:spTree>
    <p:extLst>
      <p:ext uri="{BB962C8B-B14F-4D97-AF65-F5344CB8AC3E}">
        <p14:creationId xmlns:p14="http://schemas.microsoft.com/office/powerpoint/2010/main" val="4239492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463238"/>
          </a:xfrm>
          <a:prstGeom prst="rect">
            <a:avLst/>
          </a:prstGeom>
        </p:spPr>
        <p:txBody>
          <a:bodyPr wrap="square">
            <a:spAutoFit/>
          </a:bodyPr>
          <a:lstStyle/>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Kad je riječ o pozitivnim (</a:t>
            </a:r>
            <a:r>
              <a:rPr lang="hr-HR" dirty="0" err="1">
                <a:latin typeface="Calibri" panose="020F0502020204030204" pitchFamily="34" charset="0"/>
                <a:ea typeface="Calibri" panose="020F0502020204030204" pitchFamily="34" charset="0"/>
                <a:cs typeface="Times New Roman" panose="02020603050405020304" pitchFamily="18" charset="0"/>
              </a:rPr>
              <a:t>experimentalnim</a:t>
            </a:r>
            <a:r>
              <a:rPr lang="hr-HR" dirty="0">
                <a:latin typeface="Calibri" panose="020F0502020204030204" pitchFamily="34" charset="0"/>
                <a:ea typeface="Calibri" panose="020F0502020204030204" pitchFamily="34" charset="0"/>
                <a:cs typeface="Times New Roman" panose="02020603050405020304" pitchFamily="18" charset="0"/>
              </a:rPr>
              <a:t>) znanostima, rekli smo da one ne mogu sebi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vlastitom metodom niti dokazati, a niti zanijekati Boga. </a:t>
            </a:r>
            <a:r>
              <a:rPr lang="hr-HR" dirty="0">
                <a:latin typeface="Calibri" panose="020F0502020204030204" pitchFamily="34" charset="0"/>
                <a:ea typeface="Calibri" panose="020F0502020204030204" pitchFamily="34" charset="0"/>
                <a:cs typeface="Times New Roman" panose="02020603050405020304" pitchFamily="18" charset="0"/>
              </a:rPr>
              <a:t>No, ono što one mogu, jest, ukazivanje na njega., </a:t>
            </a:r>
            <a:r>
              <a:rPr lang="hr-HR" b="1" dirty="0">
                <a:latin typeface="Calibri" panose="020F0502020204030204" pitchFamily="34" charset="0"/>
                <a:ea typeface="Calibri" panose="020F0502020204030204" pitchFamily="34" charset="0"/>
                <a:cs typeface="Times New Roman" panose="02020603050405020304" pitchFamily="18" charset="0"/>
              </a:rPr>
              <a:t>otkrivajući nam posljedice njegova djelovanja. </a:t>
            </a:r>
            <a:r>
              <a:rPr lang="hr-HR" dirty="0">
                <a:latin typeface="Calibri" panose="020F0502020204030204" pitchFamily="34" charset="0"/>
                <a:ea typeface="Calibri" panose="020F0502020204030204" pitchFamily="34" charset="0"/>
                <a:cs typeface="Times New Roman" panose="02020603050405020304" pitchFamily="18" charset="0"/>
              </a:rPr>
              <a:t>To one čine upravo istraživanjem ovoga materijalnog svijeta, otkrivajući nam duboke zakonitosti, povezanosti i </a:t>
            </a:r>
            <a:r>
              <a:rPr lang="hr-HR" dirty="0" err="1">
                <a:latin typeface="Calibri" panose="020F0502020204030204" pitchFamily="34" charset="0"/>
                <a:ea typeface="Calibri" panose="020F0502020204030204" pitchFamily="34" charset="0"/>
                <a:cs typeface="Times New Roman" panose="02020603050405020304" pitchFamily="18" charset="0"/>
              </a:rPr>
              <a:t>svršno</a:t>
            </a:r>
            <a:r>
              <a:rPr lang="hr-HR" dirty="0">
                <a:latin typeface="Calibri" panose="020F0502020204030204" pitchFamily="34" charset="0"/>
                <a:ea typeface="Calibri" panose="020F0502020204030204" pitchFamily="34" charset="0"/>
                <a:cs typeface="Times New Roman" panose="02020603050405020304" pitchFamily="18" charset="0"/>
              </a:rPr>
              <a:t> djelovanje unutar materijalnog svijeta. Tako je švedski liječnik i prirodoslovac Carl </a:t>
            </a:r>
            <a:r>
              <a:rPr lang="hr-HR" dirty="0" err="1">
                <a:latin typeface="Calibri" panose="020F0502020204030204" pitchFamily="34" charset="0"/>
                <a:ea typeface="Calibri" panose="020F0502020204030204" pitchFamily="34" charset="0"/>
                <a:cs typeface="Times New Roman" panose="02020603050405020304" pitchFamily="18" charset="0"/>
              </a:rPr>
              <a:t>Linne</a:t>
            </a:r>
            <a:r>
              <a:rPr lang="hr-HR" dirty="0">
                <a:latin typeface="Calibri" panose="020F0502020204030204" pitchFamily="34" charset="0"/>
                <a:ea typeface="Calibri" panose="020F0502020204030204" pitchFamily="34" charset="0"/>
                <a:cs typeface="Times New Roman" panose="02020603050405020304" pitchFamily="18" charset="0"/>
              </a:rPr>
              <a:t>' (1700-1778) , koji je uveo binarnu nomenklaturu po kojoj svaka biljka i životinja ima naziv roda i vrste, u jednom trenutku svojega ushićenja nad bogatstvom života uskliknuo: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„Vidio sam Boga kako prolazi, i ja sam se skamenio</a:t>
            </a:r>
            <a:r>
              <a:rPr lang="hr-HR"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636912"/>
            <a:ext cx="8856984" cy="4104456"/>
          </a:xfrm>
          <a:prstGeom prst="rect">
            <a:avLst/>
          </a:prstGeom>
        </p:spPr>
      </p:pic>
    </p:spTree>
    <p:extLst>
      <p:ext uri="{BB962C8B-B14F-4D97-AF65-F5344CB8AC3E}">
        <p14:creationId xmlns:p14="http://schemas.microsoft.com/office/powerpoint/2010/main" val="3672117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463238"/>
          </a:xfrm>
          <a:prstGeom prst="rect">
            <a:avLst/>
          </a:prstGeom>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Dosta je zastati nad listom biljke</a:t>
            </a:r>
            <a:r>
              <a:rPr lang="hr-HR" dirty="0">
                <a:latin typeface="Calibri" panose="020F0502020204030204" pitchFamily="34" charset="0"/>
                <a:ea typeface="Calibri" panose="020F0502020204030204" pitchFamily="34" charset="0"/>
                <a:cs typeface="Times New Roman" panose="02020603050405020304" pitchFamily="18" charset="0"/>
              </a:rPr>
              <a:t>. Ta on je prava tvornica koja anorgansku materiju pretvara u organsku.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Takvu tvornicu čovječanstvo  još nema</a:t>
            </a:r>
            <a:r>
              <a:rPr lang="hr-HR" dirty="0">
                <a:latin typeface="Calibri" panose="020F0502020204030204" pitchFamily="34" charset="0"/>
                <a:ea typeface="Calibri" panose="020F0502020204030204" pitchFamily="34" charset="0"/>
                <a:cs typeface="Times New Roman" panose="02020603050405020304" pitchFamily="18" charset="0"/>
              </a:rPr>
              <a:t>. Kas bismo imali, riješili bi smo problem prehrane. I ako ćemo je ikad imati, </a:t>
            </a:r>
            <a:r>
              <a:rPr lang="hr-HR" b="1" dirty="0">
                <a:latin typeface="Calibri" panose="020F0502020204030204" pitchFamily="34" charset="0"/>
                <a:ea typeface="Calibri" panose="020F0502020204030204" pitchFamily="34" charset="0"/>
                <a:cs typeface="Times New Roman" panose="02020603050405020304" pitchFamily="18" charset="0"/>
              </a:rPr>
              <a:t>morat ćemo prije toga biti učenici toga lista</a:t>
            </a:r>
            <a:r>
              <a:rPr lang="hr-HR" dirty="0">
                <a:latin typeface="Calibri" panose="020F0502020204030204" pitchFamily="34" charset="0"/>
                <a:ea typeface="Calibri" panose="020F0502020204030204" pitchFamily="34" charset="0"/>
                <a:cs typeface="Times New Roman" panose="02020603050405020304" pitchFamily="18" charset="0"/>
              </a:rPr>
              <a:t>, proučiti kako on to radi, izraditi velike elaborate i napisati učene knjige. Tko se onda može usuditi kazati da taj list radi bez veze, </a:t>
            </a:r>
            <a:r>
              <a:rPr lang="hr-HR" b="1" dirty="0">
                <a:latin typeface="Calibri" panose="020F0502020204030204" pitchFamily="34" charset="0"/>
                <a:ea typeface="Calibri" panose="020F0502020204030204" pitchFamily="34" charset="0"/>
                <a:cs typeface="Times New Roman" panose="02020603050405020304" pitchFamily="18" charset="0"/>
              </a:rPr>
              <a:t>da ne pozna </a:t>
            </a:r>
            <a:r>
              <a:rPr lang="hr-HR" b="1" dirty="0" err="1">
                <a:latin typeface="Calibri" panose="020F0502020204030204" pitchFamily="34" charset="0"/>
                <a:ea typeface="Calibri" panose="020F0502020204030204" pitchFamily="34" charset="0"/>
                <a:cs typeface="Times New Roman" panose="02020603050405020304" pitchFamily="18" charset="0"/>
              </a:rPr>
              <a:t>svršnog</a:t>
            </a:r>
            <a:r>
              <a:rPr lang="hr-HR" b="1" dirty="0">
                <a:latin typeface="Calibri" panose="020F0502020204030204" pitchFamily="34" charset="0"/>
                <a:ea typeface="Calibri" panose="020F0502020204030204" pitchFamily="34" charset="0"/>
                <a:cs typeface="Times New Roman" panose="02020603050405020304" pitchFamily="18" charset="0"/>
              </a:rPr>
              <a:t> </a:t>
            </a:r>
            <a:r>
              <a:rPr lang="hr-HR" b="1" dirty="0" smtClean="0">
                <a:latin typeface="Calibri" panose="020F0502020204030204" pitchFamily="34" charset="0"/>
                <a:ea typeface="Calibri" panose="020F0502020204030204" pitchFamily="34" charset="0"/>
                <a:cs typeface="Times New Roman" panose="02020603050405020304" pitchFamily="18" charset="0"/>
              </a:rPr>
              <a:t>djelovanja</a:t>
            </a:r>
            <a:r>
              <a:rPr lang="hr-HR" dirty="0" smtClean="0">
                <a:latin typeface="Calibri" panose="020F0502020204030204" pitchFamily="34" charset="0"/>
                <a:ea typeface="Calibri" panose="020F0502020204030204" pitchFamily="34" charset="0"/>
                <a:cs typeface="Times New Roman" panose="02020603050405020304" pitchFamily="18" charset="0"/>
              </a:rPr>
              <a:t>. </a:t>
            </a:r>
            <a:r>
              <a:rPr lang="hr-HR" dirty="0">
                <a:latin typeface="Calibri" panose="020F0502020204030204" pitchFamily="34" charset="0"/>
                <a:ea typeface="Calibri" panose="020F0502020204030204" pitchFamily="34" charset="0"/>
                <a:cs typeface="Times New Roman" panose="02020603050405020304" pitchFamily="18" charset="0"/>
              </a:rPr>
              <a:t>A još je teže prepoznati da na početku svega stoji materija i to u svojoj najprimitivnijoj formi. Ne traži li se ovdje veća vjera 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nije li teže vjerovati da je život nastao od </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neživota</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mrtve materije, nego da na početku svega stoji Biće koje je punina života i punina egzistencije.</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579870"/>
            <a:ext cx="8928992" cy="4089490"/>
          </a:xfrm>
          <a:prstGeom prst="rect">
            <a:avLst/>
          </a:prstGeom>
        </p:spPr>
      </p:pic>
    </p:spTree>
    <p:extLst>
      <p:ext uri="{BB962C8B-B14F-4D97-AF65-F5344CB8AC3E}">
        <p14:creationId xmlns:p14="http://schemas.microsoft.com/office/powerpoint/2010/main" val="2160339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928992" cy="1870512"/>
          </a:xfrm>
          <a:prstGeom prst="rect">
            <a:avLst/>
          </a:prstGeom>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Pozitivne znanosti ne mogu dokazati Boga</a:t>
            </a:r>
            <a:r>
              <a:rPr lang="hr-HR" dirty="0">
                <a:latin typeface="Calibri" panose="020F0502020204030204" pitchFamily="34" charset="0"/>
                <a:ea typeface="Calibri" panose="020F0502020204030204" pitchFamily="34" charset="0"/>
                <a:cs typeface="Times New Roman" panose="02020603050405020304" pitchFamily="18" charset="0"/>
              </a:rPr>
              <a:t>, ali otkrivajući bogatstvo materijalnog svijeta potiču čovjeka da traži prvi uzrok. Slijedeći taj put, čovjek onda može otkriti Boga. S</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toga možemo reći da malo znanosti odvodi od Boga, puno znanosti dovodi do Boga. </a:t>
            </a:r>
            <a:r>
              <a:rPr lang="hr-HR" dirty="0">
                <a:latin typeface="Calibri" panose="020F0502020204030204" pitchFamily="34" charset="0"/>
                <a:ea typeface="Calibri" panose="020F0502020204030204" pitchFamily="34" charset="0"/>
                <a:cs typeface="Times New Roman" panose="02020603050405020304" pitchFamily="18" charset="0"/>
              </a:rPr>
              <a:t>Stoga se ne trebamo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„bojati za Boga“, </a:t>
            </a:r>
            <a:r>
              <a:rPr lang="hr-HR" dirty="0">
                <a:latin typeface="Calibri" panose="020F0502020204030204" pitchFamily="34" charset="0"/>
                <a:ea typeface="Calibri" panose="020F0502020204030204" pitchFamily="34" charset="0"/>
                <a:cs typeface="Times New Roman" panose="02020603050405020304" pitchFamily="18" charset="0"/>
              </a:rPr>
              <a:t>što više napreduje prirodna znanost, već naprotiv, još će se više radovati, jer ona otkriva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„otiske prstiju“ stvoritelja</a:t>
            </a:r>
            <a:r>
              <a:rPr lang="hr-HR" dirty="0">
                <a:latin typeface="Calibri" panose="020F0502020204030204" pitchFamily="34" charset="0"/>
                <a:ea typeface="Calibri" panose="020F0502020204030204" pitchFamily="34" charset="0"/>
                <a:cs typeface="Times New Roman" panose="02020603050405020304" pitchFamily="18" charset="0"/>
              </a:rPr>
              <a:t>, uzroka ovoga našeg stvorenog materijalnog svijeta. </a:t>
            </a:r>
          </a:p>
        </p:txBody>
      </p:sp>
      <p:pic>
        <p:nvPicPr>
          <p:cNvPr id="3" name="Slika 2"/>
          <p:cNvPicPr>
            <a:picLocks noChangeAspect="1"/>
          </p:cNvPicPr>
          <p:nvPr/>
        </p:nvPicPr>
        <p:blipFill rotWithShape="1">
          <a:blip r:embed="rId2">
            <a:extLst>
              <a:ext uri="{28A0092B-C50C-407E-A947-70E740481C1C}">
                <a14:useLocalDpi xmlns:a14="http://schemas.microsoft.com/office/drawing/2010/main" val="0"/>
              </a:ext>
            </a:extLst>
          </a:blip>
          <a:srcRect l="26613" t="14318" r="27419" b="14281"/>
          <a:stretch/>
        </p:blipFill>
        <p:spPr>
          <a:xfrm>
            <a:off x="107505" y="1988840"/>
            <a:ext cx="8928992" cy="4824536"/>
          </a:xfrm>
          <a:prstGeom prst="rect">
            <a:avLst/>
          </a:prstGeom>
        </p:spPr>
      </p:pic>
    </p:spTree>
    <p:extLst>
      <p:ext uri="{BB962C8B-B14F-4D97-AF65-F5344CB8AC3E}">
        <p14:creationId xmlns:p14="http://schemas.microsoft.com/office/powerpoint/2010/main" val="3104146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928992" cy="1574149"/>
          </a:xfrm>
          <a:prstGeom prst="rect">
            <a:avLst/>
          </a:prstGeom>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 na kraju želimo reći nekoliko riječi o uzrocima bezboštva</a:t>
            </a:r>
            <a:r>
              <a:rPr lang="hr-HR" dirty="0">
                <a:latin typeface="Calibri" panose="020F0502020204030204" pitchFamily="34" charset="0"/>
                <a:ea typeface="Calibri" panose="020F0502020204030204" pitchFamily="34" charset="0"/>
                <a:cs typeface="Times New Roman" panose="02020603050405020304" pitchFamily="18" charset="0"/>
              </a:rPr>
              <a:t>. Najprije nas strašno začuđuje da je bezboštvo na neki način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„dijete“ kršćanske sredine</a:t>
            </a:r>
            <a:r>
              <a:rPr lang="hr-HR" dirty="0">
                <a:latin typeface="Calibri" panose="020F0502020204030204" pitchFamily="34" charset="0"/>
                <a:ea typeface="Calibri" panose="020F0502020204030204" pitchFamily="34" charset="0"/>
                <a:cs typeface="Times New Roman" panose="02020603050405020304" pitchFamily="18" charset="0"/>
              </a:rPr>
              <a:t>. Pitamo se: što je tu zakazalo. Najvjerojatnije svjedočenje. Kršćanska praksa. Kako je došlo do toga da čovjek precijeni sebe i svoju spoznaju, pa unutar kršćanskoga svijeta i civilizacije, a i sam je kršten, odjednom ustvrdi da Boga nema.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844824"/>
            <a:ext cx="8928992" cy="4896544"/>
          </a:xfrm>
          <a:prstGeom prst="rect">
            <a:avLst/>
          </a:prstGeom>
        </p:spPr>
      </p:pic>
    </p:spTree>
    <p:extLst>
      <p:ext uri="{BB962C8B-B14F-4D97-AF65-F5344CB8AC3E}">
        <p14:creationId xmlns:p14="http://schemas.microsoft.com/office/powerpoint/2010/main" val="3895304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928992" cy="2331536"/>
          </a:xfrm>
          <a:prstGeom prst="rect">
            <a:avLst/>
          </a:prstGeom>
        </p:spPr>
        <p:txBody>
          <a:bodyPr wrap="square">
            <a:spAutoFit/>
          </a:bodyPr>
          <a:lstStyle/>
          <a:p>
            <a:pPr>
              <a:lnSpc>
                <a:spcPct val="107000"/>
              </a:lnSpc>
              <a:spcAft>
                <a:spcPts val="800"/>
              </a:spcAft>
            </a:pPr>
            <a:r>
              <a:rPr lang="hr-HR"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Uzroci</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Bezboštva su različiti i mnogobrojni kao i samo bezboštvo, kako smo vidjeli. Često je protest protiv zla u svijetu, protiv nevolje koja je snašla čovjeka, pa mu je teško u svemu tome prepoznati Boga koji se brine za ovaj svijet, koji ljubi ljude. </a:t>
            </a:r>
            <a:r>
              <a:rPr lang="hr-HR" b="1" dirty="0">
                <a:latin typeface="Calibri" panose="020F0502020204030204" pitchFamily="34" charset="0"/>
                <a:ea typeface="Calibri" panose="020F0502020204030204" pitchFamily="34" charset="0"/>
                <a:cs typeface="Times New Roman" panose="02020603050405020304" pitchFamily="18" charset="0"/>
              </a:rPr>
              <a:t>Stoga se Boga traži (a svaki je čovjek tražitelj Boga, htio on to ili ne) u stvorenim dobrima, nauci, tehnici, ljudskom napretku, pa se od njih očekuju rješenja za čovjeka i ovaj svijet</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Svijet u kojem živimo često otežava pristup Bogu, budući da čovjeku daje lažnu sigurnost i osjećaj samodostatnosti.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520176"/>
            <a:ext cx="8856984" cy="4149184"/>
          </a:xfrm>
          <a:prstGeom prst="rect">
            <a:avLst/>
          </a:prstGeom>
        </p:spPr>
      </p:pic>
    </p:spTree>
    <p:extLst>
      <p:ext uri="{BB962C8B-B14F-4D97-AF65-F5344CB8AC3E}">
        <p14:creationId xmlns:p14="http://schemas.microsoft.com/office/powerpoint/2010/main" val="1569976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16632"/>
            <a:ext cx="8784976" cy="2166875"/>
          </a:xfrm>
          <a:prstGeom prst="rect">
            <a:avLst/>
          </a:prstGeom>
        </p:spPr>
        <p:txBody>
          <a:bodyPr wrap="square">
            <a:spAutoFit/>
          </a:bodyPr>
          <a:lstStyle/>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Posebno treba spomenuti, one koji odbacuju Boga zbog toga jer ga zamišljaju i predočuju likom koji ne može biti Bog, pa zapravo odbacuju svoj lik Boga, a ne samoga Boga. Ovdje bi bilo zanimljivo istražiti neke javno deklarirane bezbožnike da se vidi kakvu su oni imali predodžbu o Bogu i vidjeti kakvog su Boga odbacili. Isto je tako veliko pitanje, koliko je u čovjekovu odbacivanju Boga prisutna znanstvena argumentacija (često se tek poslije na nju pozivaju) a koliko je tu rije zapravo o voljnom činu odbacivanja Boga iz vlastitog života.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U tom slučaju ne bismo toliko govorili o bezboštvu koliko o protivljenju vjerničkom stavu. </a:t>
            </a: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348880"/>
            <a:ext cx="8784976" cy="4392488"/>
          </a:xfrm>
          <a:prstGeom prst="rect">
            <a:avLst/>
          </a:prstGeom>
        </p:spPr>
      </p:pic>
    </p:spTree>
    <p:extLst>
      <p:ext uri="{BB962C8B-B14F-4D97-AF65-F5344CB8AC3E}">
        <p14:creationId xmlns:p14="http://schemas.microsoft.com/office/powerpoint/2010/main" val="171184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251520" y="116632"/>
            <a:ext cx="8064896" cy="3785652"/>
          </a:xfrm>
          <a:prstGeom prst="rect">
            <a:avLst/>
          </a:prstGeom>
          <a:noFill/>
        </p:spPr>
        <p:txBody>
          <a:bodyPr wrap="square" rtlCol="0">
            <a:spAutoFit/>
          </a:bodyPr>
          <a:lstStyle/>
          <a:p>
            <a:r>
              <a:rPr lang="hr-HR" sz="8000" dirty="0" smtClean="0"/>
              <a:t>Sljedeće </a:t>
            </a:r>
            <a:r>
              <a:rPr lang="hr-HR" sz="2800" dirty="0" smtClean="0"/>
              <a:t>kateheze</a:t>
            </a:r>
            <a:r>
              <a:rPr lang="hr-HR" sz="8000" dirty="0" smtClean="0"/>
              <a:t/>
            </a:r>
            <a:br>
              <a:rPr lang="hr-HR" sz="8000" dirty="0" smtClean="0"/>
            </a:br>
            <a:r>
              <a:rPr lang="hr-HR" sz="8000" dirty="0" smtClean="0"/>
              <a:t>OBRAĐIVAT ĆE  </a:t>
            </a:r>
          </a:p>
          <a:p>
            <a:r>
              <a:rPr lang="hr-HR" sz="8000" dirty="0" smtClean="0">
                <a:solidFill>
                  <a:srgbClr val="FF0000"/>
                </a:solidFill>
              </a:rPr>
              <a:t>ČOVJEKA</a:t>
            </a:r>
            <a:endParaRPr lang="hr-HR" sz="8000" dirty="0">
              <a:solidFill>
                <a:srgbClr val="FF0000"/>
              </a:solidFill>
            </a:endParaRPr>
          </a:p>
        </p:txBody>
      </p:sp>
      <p:sp>
        <p:nvSpPr>
          <p:cNvPr id="3" name="Pravokutnik 2"/>
          <p:cNvSpPr/>
          <p:nvPr/>
        </p:nvSpPr>
        <p:spPr>
          <a:xfrm>
            <a:off x="364690" y="3707936"/>
            <a:ext cx="3481018" cy="388696"/>
          </a:xfrm>
          <a:prstGeom prst="rect">
            <a:avLst/>
          </a:prstGeom>
        </p:spPr>
        <p:txBody>
          <a:bodyPr wrap="none">
            <a:spAutoFit/>
          </a:bodyPr>
          <a:lstStyle/>
          <a:p>
            <a:pPr>
              <a:lnSpc>
                <a:spcPct val="107000"/>
              </a:lnSpc>
              <a:spcAft>
                <a:spcPts val="800"/>
              </a:spcAft>
            </a:pP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ČOVJEK U SUVREMENOM SVIJETU </a:t>
            </a:r>
          </a:p>
        </p:txBody>
      </p:sp>
      <p:sp>
        <p:nvSpPr>
          <p:cNvPr id="4" name="Pravokutnik 3"/>
          <p:cNvSpPr/>
          <p:nvPr/>
        </p:nvSpPr>
        <p:spPr>
          <a:xfrm>
            <a:off x="425328" y="4096632"/>
            <a:ext cx="6840760" cy="2565831"/>
          </a:xfrm>
          <a:prstGeom prst="rect">
            <a:avLst/>
          </a:prstGeom>
        </p:spPr>
        <p:txBody>
          <a:bodyPr wrap="square">
            <a:spAutoFit/>
          </a:bodyPr>
          <a:lstStyle/>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NEKA PITANJA,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TEŽNJE I </a:t>
            </a:r>
            <a:r>
              <a:rPr lang="hr-HR"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NESKLADA</a:t>
            </a:r>
            <a:r>
              <a:rPr lang="hr-HR" dirty="0" smtClean="0">
                <a:latin typeface="Calibri" panose="020F0502020204030204" pitchFamily="34" charset="0"/>
                <a:ea typeface="Calibri" panose="020F0502020204030204" pitchFamily="34" charset="0"/>
                <a:cs typeface="Times New Roman" panose="02020603050405020304" pitchFamily="18" charset="0"/>
              </a:rPr>
              <a:t> </a:t>
            </a:r>
            <a:r>
              <a:rPr lang="hr-HR" dirty="0">
                <a:latin typeface="Calibri" panose="020F0502020204030204" pitchFamily="34" charset="0"/>
                <a:ea typeface="Calibri" panose="020F0502020204030204" pitchFamily="34" charset="0"/>
                <a:cs typeface="Times New Roman" panose="02020603050405020304" pitchFamily="18" charset="0"/>
              </a:rPr>
              <a:t>DANAŠNJEGA </a:t>
            </a:r>
            <a:r>
              <a:rPr lang="hr-HR" dirty="0" smtClean="0">
                <a:latin typeface="Calibri" panose="020F0502020204030204" pitchFamily="34" charset="0"/>
                <a:ea typeface="Calibri" panose="020F0502020204030204" pitchFamily="34" charset="0"/>
                <a:cs typeface="Times New Roman" panose="02020603050405020304" pitchFamily="18" charset="0"/>
              </a:rPr>
              <a:t>ČOVJEKA</a:t>
            </a:r>
            <a:br>
              <a:rPr lang="hr-HR" dirty="0" smtClean="0">
                <a:latin typeface="Calibri" panose="020F0502020204030204" pitchFamily="34" charset="0"/>
                <a:ea typeface="Calibri" panose="020F0502020204030204" pitchFamily="34" charset="0"/>
                <a:cs typeface="Times New Roman" panose="02020603050405020304" pitchFamily="18" charset="0"/>
              </a:rPr>
            </a:br>
            <a:r>
              <a:rPr lang="hr-H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Čovjek</a:t>
            </a:r>
            <a:r>
              <a:rPr lang="hr-HR" dirty="0" smtClean="0">
                <a:latin typeface="Calibri" panose="020F0502020204030204" pitchFamily="34" charset="0"/>
                <a:ea typeface="Calibri" panose="020F0502020204030204" pitchFamily="34" charset="0"/>
                <a:cs typeface="Times New Roman" panose="02020603050405020304" pitchFamily="18" charset="0"/>
              </a:rPr>
              <a:t> - ORIGINAL ILI KOPIJA</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Čovjek i grijeh: </a:t>
            </a:r>
            <a:r>
              <a:rPr lang="hr-HR" b="1" dirty="0">
                <a:latin typeface="Calibri" panose="020F0502020204030204" pitchFamily="34" charset="0"/>
                <a:ea typeface="Calibri" panose="020F0502020204030204" pitchFamily="34" charset="0"/>
                <a:cs typeface="Times New Roman" panose="02020603050405020304" pitchFamily="18" charset="0"/>
              </a:rPr>
              <a:t>DOBAR DAN TUGO</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dirty="0" smtClean="0">
                <a:latin typeface="Calibri" panose="020F0502020204030204" pitchFamily="34" charset="0"/>
                <a:ea typeface="Calibri" panose="020F0502020204030204" pitchFamily="34" charset="0"/>
                <a:cs typeface="Times New Roman" panose="02020603050405020304" pitchFamily="18" charset="0"/>
              </a:rPr>
              <a:t/>
            </a:r>
            <a:br>
              <a:rPr lang="hr-HR" dirty="0" smtClean="0">
                <a:latin typeface="Calibri" panose="020F0502020204030204" pitchFamily="34" charset="0"/>
                <a:ea typeface="Calibri" panose="020F0502020204030204" pitchFamily="34" charset="0"/>
                <a:cs typeface="Times New Roman" panose="02020603050405020304" pitchFamily="18" charset="0"/>
              </a:rPr>
            </a:br>
            <a:r>
              <a:rPr lang="hr-HR" dirty="0" smtClean="0">
                <a:latin typeface="Calibri" panose="020F0502020204030204" pitchFamily="34" charset="0"/>
                <a:ea typeface="Calibri" panose="020F0502020204030204" pitchFamily="34" charset="0"/>
                <a:cs typeface="Times New Roman" panose="02020603050405020304" pitchFamily="18" charset="0"/>
              </a:rPr>
              <a:t>Sloboda i savjest određuju čovjeka</a:t>
            </a:r>
            <a:br>
              <a:rPr lang="hr-HR" dirty="0" smtClean="0">
                <a:latin typeface="Calibri" panose="020F0502020204030204" pitchFamily="34" charset="0"/>
                <a:ea typeface="Calibri" panose="020F0502020204030204" pitchFamily="34" charset="0"/>
                <a:cs typeface="Times New Roman" panose="02020603050405020304" pitchFamily="18" charset="0"/>
              </a:rPr>
            </a:br>
            <a:r>
              <a:rPr lang="hr-HR" dirty="0" smtClean="0">
                <a:latin typeface="Calibri" panose="020F0502020204030204" pitchFamily="34" charset="0"/>
                <a:ea typeface="Calibri" panose="020F0502020204030204" pitchFamily="34" charset="0"/>
                <a:cs typeface="Times New Roman" panose="02020603050405020304" pitchFamily="18" charset="0"/>
              </a:rPr>
              <a:t>Čovjek duhovno i tjelesno biće</a:t>
            </a:r>
            <a:br>
              <a:rPr lang="hr-HR" dirty="0" smtClean="0">
                <a:latin typeface="Calibri" panose="020F0502020204030204" pitchFamily="34" charset="0"/>
                <a:ea typeface="Calibri" panose="020F0502020204030204" pitchFamily="34" charset="0"/>
                <a:cs typeface="Times New Roman" panose="02020603050405020304" pitchFamily="18" charset="0"/>
              </a:rPr>
            </a:br>
            <a:r>
              <a:rPr lang="hr-HR" dirty="0" smtClean="0">
                <a:latin typeface="Calibri" panose="020F0502020204030204" pitchFamily="34" charset="0"/>
                <a:ea typeface="Calibri" panose="020F0502020204030204" pitchFamily="34" charset="0"/>
                <a:cs typeface="Times New Roman" panose="02020603050405020304" pitchFamily="18" charset="0"/>
              </a:rPr>
              <a:t>Čovjek je religiozno biće, biće molitve </a:t>
            </a:r>
          </a:p>
          <a:p>
            <a:pPr>
              <a:lnSpc>
                <a:spcPct val="107000"/>
              </a:lnSpc>
              <a:spcAft>
                <a:spcPts val="800"/>
              </a:spcAft>
            </a:pPr>
            <a:r>
              <a:rPr lang="hr-HR" dirty="0" smtClean="0">
                <a:latin typeface="Calibri" panose="020F0502020204030204" pitchFamily="34" charset="0"/>
                <a:ea typeface="Calibri" panose="020F0502020204030204" pitchFamily="34" charset="0"/>
                <a:cs typeface="Times New Roman" panose="02020603050405020304" pitchFamily="18" charset="0"/>
              </a:rPr>
              <a:t>Bezboštvo</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endParaRPr lang="hr-H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2267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928992" cy="1973104"/>
          </a:xfrm>
          <a:prstGeom prst="rect">
            <a:avLst/>
          </a:prstGeom>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Veliku odgovornost za bezboštvo snose i sami vjernici</a:t>
            </a:r>
            <a:r>
              <a:rPr lang="hr-HR" dirty="0">
                <a:latin typeface="Calibri" panose="020F0502020204030204" pitchFamily="34" charset="0"/>
                <a:ea typeface="Calibri" panose="020F0502020204030204" pitchFamily="34" charset="0"/>
                <a:cs typeface="Times New Roman" panose="02020603050405020304" pitchFamily="18" charset="0"/>
              </a:rPr>
              <a:t>. Oni bi trebali svjedočiti životom i riječju, oni bi trebali „pokazati“ Boga današnjem svijetu, a često su upravo njegov </a:t>
            </a:r>
            <a:r>
              <a:rPr lang="hr-HR" dirty="0" err="1">
                <a:latin typeface="Calibri" panose="020F0502020204030204" pitchFamily="34" charset="0"/>
                <a:ea typeface="Calibri" panose="020F0502020204030204" pitchFamily="34" charset="0"/>
                <a:cs typeface="Times New Roman" panose="02020603050405020304" pitchFamily="18" charset="0"/>
              </a:rPr>
              <a:t>demantij</a:t>
            </a:r>
            <a:r>
              <a:rPr lang="hr-HR" dirty="0">
                <a:latin typeface="Calibri" panose="020F0502020204030204" pitchFamily="34" charset="0"/>
                <a:ea typeface="Calibri" panose="020F0502020204030204" pitchFamily="34" charset="0"/>
                <a:cs typeface="Times New Roman" panose="02020603050405020304" pitchFamily="18" charset="0"/>
              </a:rPr>
              <a:t> – negator. Tu je i slab ili zanemaren kršćanski odgoj, slabo ili nedostatno naviještanje Evanđelja, zatvaranje Crkve u vlastiti prostor, slabljenje misijske svijesti, priklanjanja samo određenom društvenom sloju i sl. </a:t>
            </a:r>
          </a:p>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772816"/>
            <a:ext cx="8928992" cy="4968551"/>
          </a:xfrm>
          <a:prstGeom prst="rect">
            <a:avLst/>
          </a:prstGeom>
        </p:spPr>
      </p:pic>
    </p:spTree>
    <p:extLst>
      <p:ext uri="{BB962C8B-B14F-4D97-AF65-F5344CB8AC3E}">
        <p14:creationId xmlns:p14="http://schemas.microsoft.com/office/powerpoint/2010/main" val="3830744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368277"/>
          </a:xfrm>
          <a:prstGeom prst="rect">
            <a:avLst/>
          </a:prstGeom>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BEZBOŠTVO – ATEIZAM </a:t>
            </a:r>
          </a:p>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Govoreći o čovjeku u prethodnim katehezama, posebno smo istaknuli u čemu je njegova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„snaga za ravnotežu življenja“ </a:t>
            </a:r>
            <a:r>
              <a:rPr lang="hr-HR" dirty="0">
                <a:latin typeface="Calibri" panose="020F0502020204030204" pitchFamily="34" charset="0"/>
                <a:ea typeface="Calibri" panose="020F0502020204030204" pitchFamily="34" charset="0"/>
                <a:cs typeface="Times New Roman" panose="02020603050405020304" pitchFamily="18" charset="0"/>
              </a:rPr>
              <a:t>i rekli </a:t>
            </a:r>
            <a:r>
              <a:rPr lang="hr-HR" dirty="0" smtClean="0">
                <a:latin typeface="Calibri" panose="020F0502020204030204" pitchFamily="34" charset="0"/>
                <a:ea typeface="Calibri" panose="020F0502020204030204" pitchFamily="34" charset="0"/>
                <a:cs typeface="Times New Roman" panose="02020603050405020304" pitchFamily="18" charset="0"/>
              </a:rPr>
              <a:t>da je </a:t>
            </a:r>
            <a:r>
              <a:rPr lang="hr-HR" dirty="0">
                <a:latin typeface="Calibri" panose="020F0502020204030204" pitchFamily="34" charset="0"/>
                <a:ea typeface="Calibri" panose="020F0502020204030204" pitchFamily="34" charset="0"/>
                <a:cs typeface="Times New Roman" panose="02020603050405020304" pitchFamily="18" charset="0"/>
              </a:rPr>
              <a:t>njegov prvi zadatak </a:t>
            </a:r>
            <a:r>
              <a:rPr lang="hr-HR" b="1" dirty="0">
                <a:latin typeface="Calibri" panose="020F0502020204030204" pitchFamily="34" charset="0"/>
                <a:ea typeface="Calibri" panose="020F0502020204030204" pitchFamily="34" charset="0"/>
                <a:cs typeface="Times New Roman" panose="02020603050405020304" pitchFamily="18" charset="0"/>
              </a:rPr>
              <a:t>ispravno vrednovati i poštovati odnose u koje je stavljen</a:t>
            </a:r>
            <a:r>
              <a:rPr lang="hr-HR" dirty="0">
                <a:latin typeface="Calibri" panose="020F0502020204030204" pitchFamily="34" charset="0"/>
                <a:ea typeface="Calibri" panose="020F0502020204030204" pitchFamily="34" charset="0"/>
                <a:cs typeface="Times New Roman" panose="02020603050405020304" pitchFamily="18" charset="0"/>
              </a:rPr>
              <a:t>, a to su </a:t>
            </a:r>
            <a:r>
              <a:rPr lang="hr-HR" b="1" dirty="0">
                <a:latin typeface="Calibri" panose="020F0502020204030204" pitchFamily="34" charset="0"/>
                <a:ea typeface="Calibri" panose="020F0502020204030204" pitchFamily="34" charset="0"/>
                <a:cs typeface="Times New Roman" panose="02020603050405020304" pitchFamily="18" charset="0"/>
              </a:rPr>
              <a:t>odnosi prema Stvoritelju, prema sebi, prema drugima ljudima i ostalim stvorenjima</a:t>
            </a:r>
            <a:r>
              <a:rPr lang="hr-HR" dirty="0">
                <a:latin typeface="Calibri" panose="020F0502020204030204" pitchFamily="34" charset="0"/>
                <a:ea typeface="Calibri" panose="020F0502020204030204" pitchFamily="34" charset="0"/>
                <a:cs typeface="Times New Roman" panose="02020603050405020304" pitchFamily="18" charset="0"/>
              </a:rPr>
              <a:t>. Tek tada u punini može ostvariti svoje čovještvo.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Posebna crta njegova ljudskog dostojanstva jest da je pozvan u zajedništvo s Bogom, i to već od samog početka njegova stvaranja. </a:t>
            </a: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484909"/>
            <a:ext cx="8928992" cy="4184451"/>
          </a:xfrm>
          <a:prstGeom prst="rect">
            <a:avLst/>
          </a:prstGeom>
        </p:spPr>
      </p:pic>
    </p:spTree>
    <p:extLst>
      <p:ext uri="{BB962C8B-B14F-4D97-AF65-F5344CB8AC3E}">
        <p14:creationId xmlns:p14="http://schemas.microsoft.com/office/powerpoint/2010/main" val="1749447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529154"/>
          </a:xfrm>
          <a:prstGeom prst="rect">
            <a:avLst/>
          </a:prstGeom>
        </p:spPr>
        <p:txBody>
          <a:bodyPr wrap="square">
            <a:spAutoFit/>
          </a:bodyPr>
          <a:lstStyle/>
          <a:p>
            <a:pPr>
              <a:lnSpc>
                <a:spcPct val="107000"/>
              </a:lnSpc>
              <a:spcAft>
                <a:spcPts val="800"/>
              </a:spcAft>
            </a:pPr>
            <a:r>
              <a:rPr lang="hr-H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Biblija nas izvještava o vrlo živoj komunikaciji koja je u početku postojala između Boga i čovjeka. </a:t>
            </a:r>
            <a:r>
              <a:rPr lang="hr-HR" dirty="0">
                <a:latin typeface="Calibri" panose="020F0502020204030204" pitchFamily="34" charset="0"/>
                <a:ea typeface="Calibri" panose="020F0502020204030204" pitchFamily="34" charset="0"/>
                <a:cs typeface="Times New Roman" panose="02020603050405020304" pitchFamily="18" charset="0"/>
              </a:rPr>
              <a:t>Čovjek je pozvan da na neki način bude Stvoriteljev partner na dovršenju ovoga svijeta, da trajno bude u dijalogu s njim.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No, činjenica je, da je bilo, da ima danas, i da će biti takvih sve do potpune  preobrazbe svega stvorenoga, koji ne vide taj poziv, koji ne poznaju ili ne priznaju Boga, niječu njegovu postojanost, ili se bore protiv priznanja njegova imena. </a:t>
            </a:r>
            <a:r>
              <a:rPr lang="hr-HR" b="1" dirty="0">
                <a:latin typeface="Calibri" panose="020F0502020204030204" pitchFamily="34" charset="0"/>
                <a:ea typeface="Calibri" panose="020F0502020204030204" pitchFamily="34" charset="0"/>
                <a:cs typeface="Times New Roman" panose="02020603050405020304" pitchFamily="18" charset="0"/>
              </a:rPr>
              <a:t>Susrećemo se s pojmom i stvarnošću bezboštva. </a:t>
            </a:r>
            <a:r>
              <a:rPr lang="hr-HR" dirty="0">
                <a:latin typeface="Calibri" panose="020F0502020204030204" pitchFamily="34" charset="0"/>
                <a:ea typeface="Calibri" panose="020F0502020204030204" pitchFamily="34" charset="0"/>
                <a:cs typeface="Times New Roman" panose="02020603050405020304" pitchFamily="18" charset="0"/>
              </a:rPr>
              <a:t>Isus to sam potvrđuje da djelovanje Sotone – bića koje živi bez Boga – neće nikada nestati.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645786"/>
            <a:ext cx="8928992" cy="4023574"/>
          </a:xfrm>
          <a:prstGeom prst="rect">
            <a:avLst/>
          </a:prstGeom>
        </p:spPr>
      </p:pic>
    </p:spTree>
    <p:extLst>
      <p:ext uri="{BB962C8B-B14F-4D97-AF65-F5344CB8AC3E}">
        <p14:creationId xmlns:p14="http://schemas.microsoft.com/office/powerpoint/2010/main" val="118693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265685"/>
          </a:xfrm>
          <a:prstGeom prst="rect">
            <a:avLst/>
          </a:prstGeom>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Nijekanje Stvoritelja</a:t>
            </a:r>
            <a:r>
              <a:rPr lang="hr-HR" sz="2400" dirty="0">
                <a:latin typeface="Calibri" panose="020F0502020204030204" pitchFamily="34" charset="0"/>
                <a:ea typeface="Calibri" panose="020F0502020204030204" pitchFamily="34" charset="0"/>
                <a:cs typeface="Times New Roman" panose="02020603050405020304" pitchFamily="18" charset="0"/>
              </a:rPr>
              <a:t/>
            </a:r>
            <a:br>
              <a:rPr lang="hr-HR" sz="2400"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Premda izgleda nelogično da čovjek, stvorenje Božje, niječe svojega stvoritelja, da posljedica niječe svoju uzrok (odakle),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ali je činjenica da je bezboštvo realna pojava</a:t>
            </a:r>
            <a:r>
              <a:rPr lang="hr-HR" dirty="0">
                <a:latin typeface="Calibri" panose="020F0502020204030204" pitchFamily="34" charset="0"/>
                <a:ea typeface="Calibri" panose="020F0502020204030204" pitchFamily="34" charset="0"/>
                <a:cs typeface="Times New Roman" panose="02020603050405020304" pitchFamily="18" charset="0"/>
              </a:rPr>
              <a:t>. (Je li tu ona iskonska: Bit ćeš, možeš biti bog ili kao Bog). Činjenica je da ima ljudi pa i čitavih filozofskih sistema koji pokušavaju na drugi način  rastumačiti svijet, koji kao prvi uzrok svega ne gledaju u Bogu,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već u materiji koja je u početku bila i bez života i bez uma, a sve što je poslije nastalo zahvaljuje se njezinu razvojnom gibanju kroz vrijeme</a:t>
            </a:r>
            <a:r>
              <a:rPr lang="hr-HR" b="1" dirty="0">
                <a:latin typeface="Calibri" panose="020F0502020204030204" pitchFamily="34" charset="0"/>
                <a:ea typeface="Calibri" panose="020F0502020204030204" pitchFamily="34" charset="0"/>
                <a:cs typeface="Times New Roman" panose="02020603050405020304" pitchFamily="18" charset="0"/>
              </a:rPr>
              <a:t>. Tzv. „evolucija </a:t>
            </a:r>
            <a:r>
              <a:rPr lang="hr-HR" b="1" dirty="0" smtClean="0">
                <a:latin typeface="Calibri" panose="020F0502020204030204" pitchFamily="34" charset="0"/>
                <a:ea typeface="Calibri" panose="020F0502020204030204" pitchFamily="34" charset="0"/>
                <a:cs typeface="Times New Roman" panose="02020603050405020304" pitchFamily="18" charset="0"/>
              </a:rPr>
              <a:t>slučaja”</a:t>
            </a:r>
            <a:r>
              <a:rPr lang="hr-HR" dirty="0" smtClean="0">
                <a:latin typeface="Calibri" panose="020F0502020204030204" pitchFamily="34" charset="0"/>
                <a:ea typeface="Calibri" panose="020F0502020204030204" pitchFamily="34" charset="0"/>
                <a:cs typeface="Times New Roman" panose="02020603050405020304" pitchFamily="18" charset="0"/>
              </a:rPr>
              <a:t>.</a:t>
            </a:r>
            <a:endParaRPr lang="hr-HR"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420888"/>
            <a:ext cx="8928992" cy="4176464"/>
          </a:xfrm>
          <a:prstGeom prst="rect">
            <a:avLst/>
          </a:prstGeom>
        </p:spPr>
      </p:pic>
    </p:spTree>
    <p:extLst>
      <p:ext uri="{BB962C8B-B14F-4D97-AF65-F5344CB8AC3E}">
        <p14:creationId xmlns:p14="http://schemas.microsoft.com/office/powerpoint/2010/main" val="1454046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1903470"/>
          </a:xfrm>
          <a:prstGeom prst="rect">
            <a:avLst/>
          </a:prstGeom>
        </p:spPr>
        <p:txBody>
          <a:bodyPr wrap="square">
            <a:spAutoFit/>
          </a:bodyPr>
          <a:lstStyle/>
          <a:p>
            <a:pPr>
              <a:lnSpc>
                <a:spcPct val="107000"/>
              </a:lnSpc>
              <a:spcAft>
                <a:spcPts val="800"/>
              </a:spcAft>
            </a:pPr>
            <a:r>
              <a:rPr lang="hr-H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Tako ti ljudi u materiji gledaju Nužno biće</a:t>
            </a:r>
            <a:r>
              <a:rPr lang="hr-HR" dirty="0">
                <a:latin typeface="Calibri" panose="020F0502020204030204" pitchFamily="34" charset="0"/>
                <a:ea typeface="Calibri" panose="020F0502020204030204" pitchFamily="34" charset="0"/>
                <a:cs typeface="Times New Roman" panose="02020603050405020304" pitchFamily="18" charset="0"/>
              </a:rPr>
              <a:t>, stavljaju je na početak svega, proglašavaju je vječnom i samodostatnom, onom koja razlog svojega postojanja ima isključivo u sebi. Iz nje se izvode zakonitosti kojima smo danas okruženi u fizičkom, biološkom i intelektualnom svijetu.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Moramo znati da sve ove materijalističke teze, imaju stalno svoj uspon i pad. Vrlo često jedna drugu skida s prijestolja, </a:t>
            </a:r>
            <a:r>
              <a:rPr lang="hr-HR" b="1" dirty="0">
                <a:latin typeface="Calibri" panose="020F0502020204030204" pitchFamily="34" charset="0"/>
                <a:ea typeface="Calibri" panose="020F0502020204030204" pitchFamily="34" charset="0"/>
                <a:cs typeface="Times New Roman" panose="02020603050405020304" pitchFamily="18" charset="0"/>
              </a:rPr>
              <a:t>jer čovjekov duh stalno čini nešto novo u svom zaključku. </a:t>
            </a:r>
            <a:r>
              <a:rPr lang="hr-HR" dirty="0">
                <a:latin typeface="Calibri" panose="020F0502020204030204" pitchFamily="34" charset="0"/>
                <a:ea typeface="Calibri" panose="020F0502020204030204" pitchFamily="34" charset="0"/>
                <a:cs typeface="Times New Roman" panose="02020603050405020304" pitchFamily="18" charset="0"/>
              </a:rPr>
              <a:t>Materija taj put ne poznaje i nema svijest o sebi i u sebi. </a:t>
            </a:r>
            <a:r>
              <a:rPr lang="hr-HR" dirty="0" smtClean="0">
                <a:latin typeface="Calibri" panose="020F0502020204030204" pitchFamily="34" charset="0"/>
                <a:ea typeface="Calibri" panose="020F0502020204030204" pitchFamily="34" charset="0"/>
                <a:cs typeface="Times New Roman" panose="02020603050405020304" pitchFamily="18" charset="0"/>
              </a:rPr>
              <a:t>Što je prvo svijest ili materija? </a:t>
            </a:r>
            <a:r>
              <a:rPr lang="hr-H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Misteriozno!</a:t>
            </a:r>
            <a:endPar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044293"/>
            <a:ext cx="8928992" cy="4649258"/>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450" y="3009172"/>
            <a:ext cx="1943100" cy="1828800"/>
          </a:xfrm>
          <a:prstGeom prst="rect">
            <a:avLst/>
          </a:prstGeom>
        </p:spPr>
      </p:pic>
      <p:sp>
        <p:nvSpPr>
          <p:cNvPr id="6" name="TekstniOkvir 5"/>
          <p:cNvSpPr txBox="1"/>
          <p:nvPr/>
        </p:nvSpPr>
        <p:spPr>
          <a:xfrm>
            <a:off x="1115616" y="5805264"/>
            <a:ext cx="1135311" cy="369332"/>
          </a:xfrm>
          <a:prstGeom prst="rect">
            <a:avLst/>
          </a:prstGeom>
          <a:noFill/>
        </p:spPr>
        <p:txBody>
          <a:bodyPr wrap="none" rtlCol="0">
            <a:spAutoFit/>
          </a:bodyPr>
          <a:lstStyle/>
          <a:p>
            <a:r>
              <a:rPr lang="hr-HR" dirty="0" smtClean="0">
                <a:solidFill>
                  <a:srgbClr val="FF0000"/>
                </a:solidFill>
              </a:rPr>
              <a:t>SOTONA</a:t>
            </a:r>
            <a:r>
              <a:rPr lang="hr-HR" dirty="0" smtClean="0"/>
              <a:t> S</a:t>
            </a:r>
            <a:endParaRPr lang="hr-HR" dirty="0"/>
          </a:p>
        </p:txBody>
      </p:sp>
      <p:sp>
        <p:nvSpPr>
          <p:cNvPr id="7" name="TekstniOkvir 6"/>
          <p:cNvSpPr txBox="1"/>
          <p:nvPr/>
        </p:nvSpPr>
        <p:spPr>
          <a:xfrm>
            <a:off x="6516216" y="5733256"/>
            <a:ext cx="1440160" cy="369332"/>
          </a:xfrm>
          <a:prstGeom prst="rect">
            <a:avLst/>
          </a:prstGeom>
          <a:noFill/>
        </p:spPr>
        <p:txBody>
          <a:bodyPr wrap="square" rtlCol="0">
            <a:spAutoFit/>
          </a:bodyPr>
          <a:lstStyle/>
          <a:p>
            <a:r>
              <a:rPr lang="hr-HR" b="1" dirty="0" smtClean="0">
                <a:ln w="22225">
                  <a:solidFill>
                    <a:schemeClr val="accent2"/>
                  </a:solidFill>
                  <a:prstDash val="solid"/>
                </a:ln>
                <a:solidFill>
                  <a:schemeClr val="accent2">
                    <a:lumMod val="40000"/>
                    <a:lumOff val="60000"/>
                  </a:schemeClr>
                </a:solidFill>
              </a:rPr>
              <a:t>  ADAM</a:t>
            </a:r>
            <a:endParaRPr lang="hr-HR" b="1" dirty="0">
              <a:ln w="22225">
                <a:solidFill>
                  <a:schemeClr val="accent2"/>
                </a:solidFill>
                <a:prstDash val="solid"/>
              </a:ln>
              <a:solidFill>
                <a:schemeClr val="accent2">
                  <a:lumMod val="40000"/>
                  <a:lumOff val="60000"/>
                </a:schemeClr>
              </a:solidFill>
            </a:endParaRPr>
          </a:p>
        </p:txBody>
      </p:sp>
      <p:sp>
        <p:nvSpPr>
          <p:cNvPr id="8" name="Strelica udesno 7"/>
          <p:cNvSpPr/>
          <p:nvPr/>
        </p:nvSpPr>
        <p:spPr>
          <a:xfrm rot="19611031">
            <a:off x="1946369" y="4862109"/>
            <a:ext cx="217389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9" name="TekstniOkvir 8"/>
          <p:cNvSpPr txBox="1"/>
          <p:nvPr/>
        </p:nvSpPr>
        <p:spPr>
          <a:xfrm>
            <a:off x="6372200" y="4149080"/>
            <a:ext cx="1008112" cy="369332"/>
          </a:xfrm>
          <a:prstGeom prst="rect">
            <a:avLst/>
          </a:prstGeom>
          <a:noFill/>
        </p:spPr>
        <p:txBody>
          <a:bodyPr wrap="square" rtlCol="0">
            <a:spAutoFit/>
          </a:bodyPr>
          <a:lstStyle/>
          <a:p>
            <a:r>
              <a:rPr lang="hr-HR" b="1" dirty="0" smtClean="0">
                <a:ln w="22225">
                  <a:solidFill>
                    <a:schemeClr val="accent2"/>
                  </a:solidFill>
                  <a:prstDash val="solid"/>
                </a:ln>
                <a:solidFill>
                  <a:schemeClr val="accent2">
                    <a:lumMod val="40000"/>
                    <a:lumOff val="60000"/>
                  </a:schemeClr>
                </a:solidFill>
              </a:rPr>
              <a:t>EVA</a:t>
            </a:r>
            <a:endParaRPr lang="hr-HR" dirty="0">
              <a:solidFill>
                <a:srgbClr val="FF0000"/>
              </a:solidFill>
            </a:endParaRPr>
          </a:p>
        </p:txBody>
      </p:sp>
      <p:sp>
        <p:nvSpPr>
          <p:cNvPr id="10" name="Strelica udesno 9"/>
          <p:cNvSpPr/>
          <p:nvPr/>
        </p:nvSpPr>
        <p:spPr>
          <a:xfrm>
            <a:off x="5298340" y="4126606"/>
            <a:ext cx="99403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1" name="Strelica udesno 10"/>
          <p:cNvSpPr/>
          <p:nvPr/>
        </p:nvSpPr>
        <p:spPr>
          <a:xfrm rot="4206619">
            <a:off x="6334783" y="4883519"/>
            <a:ext cx="978408" cy="484632"/>
          </a:xfrm>
          <a:prstGeom prst="rightArrow">
            <a:avLst>
              <a:gd name="adj1" fmla="val 10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63371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16632"/>
            <a:ext cx="8784976" cy="3385286"/>
          </a:xfrm>
          <a:prstGeom prst="rect">
            <a:avLst/>
          </a:prstGeom>
        </p:spPr>
        <p:txBody>
          <a:bodyPr wrap="square">
            <a:spAutoFit/>
          </a:bodyPr>
          <a:lstStyle/>
          <a:p>
            <a:pPr>
              <a:lnSpc>
                <a:spcPct val="107000"/>
              </a:lnSpc>
              <a:spcAft>
                <a:spcPts val="800"/>
              </a:spcAft>
            </a:pPr>
            <a:r>
              <a:rPr lang="hr-HR"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Ovdje je potrebno precizno odrediti pojam Bezboštva – ateizma</a:t>
            </a:r>
            <a:br>
              <a:rPr lang="hr-HR"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hr-HR" dirty="0" smtClean="0">
                <a:latin typeface="Calibri" panose="020F0502020204030204" pitchFamily="34" charset="0"/>
                <a:ea typeface="Calibri" panose="020F0502020204030204" pitchFamily="34" charset="0"/>
                <a:cs typeface="Times New Roman" panose="02020603050405020304" pitchFamily="18" charset="0"/>
              </a:rPr>
              <a:t>Bezboštvo-</a:t>
            </a:r>
            <a:r>
              <a:rPr lang="hr-HR" dirty="0" err="1" smtClean="0">
                <a:latin typeface="Calibri" panose="020F0502020204030204" pitchFamily="34" charset="0"/>
                <a:ea typeface="Calibri" panose="020F0502020204030204" pitchFamily="34" charset="0"/>
                <a:cs typeface="Times New Roman" panose="02020603050405020304" pitchFamily="18" charset="0"/>
              </a:rPr>
              <a:t>ateizm</a:t>
            </a:r>
            <a:r>
              <a:rPr lang="hr-HR" dirty="0" smtClean="0">
                <a:latin typeface="Calibri" panose="020F0502020204030204" pitchFamily="34" charset="0"/>
                <a:ea typeface="Calibri" panose="020F0502020204030204" pitchFamily="34" charset="0"/>
                <a:cs typeface="Times New Roman" panose="02020603050405020304" pitchFamily="18" charset="0"/>
              </a:rPr>
              <a:t> </a:t>
            </a:r>
            <a:r>
              <a:rPr lang="hr-HR" dirty="0">
                <a:latin typeface="Calibri" panose="020F0502020204030204" pitchFamily="34" charset="0"/>
                <a:ea typeface="Calibri" panose="020F0502020204030204" pitchFamily="34" charset="0"/>
                <a:cs typeface="Times New Roman" panose="02020603050405020304" pitchFamily="18" charset="0"/>
              </a:rPr>
              <a:t>je riječ grčkog porijekla („a </a:t>
            </a:r>
            <a:r>
              <a:rPr lang="hr-HR" dirty="0" err="1">
                <a:latin typeface="Calibri" panose="020F0502020204030204" pitchFamily="34" charset="0"/>
                <a:ea typeface="Calibri" panose="020F0502020204030204" pitchFamily="34" charset="0"/>
                <a:cs typeface="Times New Roman" panose="02020603050405020304" pitchFamily="18" charset="0"/>
              </a:rPr>
              <a:t>Teos</a:t>
            </a:r>
            <a:r>
              <a:rPr lang="hr-HR" dirty="0">
                <a:latin typeface="Calibri" panose="020F0502020204030204" pitchFamily="34" charset="0"/>
                <a:ea typeface="Calibri" panose="020F0502020204030204" pitchFamily="34" charset="0"/>
                <a:cs typeface="Times New Roman" panose="02020603050405020304" pitchFamily="18" charset="0"/>
              </a:rPr>
              <a:t>“ – što znači nešto što je „bez Boga, nešto što „nema Boga“.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Što je onda ustvari bezboštvo?</a:t>
            </a:r>
            <a:b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To je svakako određen nazor – pogled – na svijet</a:t>
            </a:r>
            <a:r>
              <a:rPr lang="hr-HR" dirty="0">
                <a:latin typeface="Calibri" panose="020F0502020204030204" pitchFamily="34" charset="0"/>
                <a:ea typeface="Calibri" panose="020F0502020204030204" pitchFamily="34" charset="0"/>
                <a:cs typeface="Times New Roman" panose="02020603050405020304" pitchFamily="18" charset="0"/>
              </a:rPr>
              <a:t>. Tu spadaju u prvom redu oni koji Boga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izričito niječu. </a:t>
            </a:r>
            <a:r>
              <a:rPr lang="hr-HR" b="1" dirty="0">
                <a:latin typeface="Calibri" panose="020F0502020204030204" pitchFamily="34" charset="0"/>
                <a:ea typeface="Calibri" panose="020F0502020204030204" pitchFamily="34" charset="0"/>
                <a:cs typeface="Times New Roman" panose="02020603050405020304" pitchFamily="18" charset="0"/>
              </a:rPr>
              <a:t>To bi bio ideološki ateizma ili bezboštvo</a:t>
            </a:r>
            <a:r>
              <a:rPr lang="hr-HR" dirty="0">
                <a:latin typeface="Calibri" panose="020F0502020204030204" pitchFamily="34" charset="0"/>
                <a:ea typeface="Calibri" panose="020F0502020204030204" pitchFamily="34" charset="0"/>
                <a:cs typeface="Times New Roman" panose="02020603050405020304" pitchFamily="18" charset="0"/>
              </a:rPr>
              <a:t>. Takvo je bezboštvo zasnovano na određenoj koncepciji koja pokušava idejno i sustavno opravdati nepostojanje Boga.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Mi se susrećemo vrlo često s materijalističkim bezboštvom</a:t>
            </a:r>
            <a:r>
              <a:rPr lang="hr-HR" dirty="0">
                <a:latin typeface="Calibri" panose="020F0502020204030204" pitchFamily="34" charset="0"/>
                <a:ea typeface="Calibri" panose="020F0502020204030204" pitchFamily="34" charset="0"/>
                <a:cs typeface="Times New Roman" panose="02020603050405020304" pitchFamily="18" charset="0"/>
              </a:rPr>
              <a:t>. Tu se ne istražuje filozofski, nego  je nijekanje Boga više zahtjev određene </a:t>
            </a:r>
            <a:r>
              <a:rPr lang="hr-HR" dirty="0" smtClean="0">
                <a:latin typeface="Calibri" panose="020F0502020204030204" pitchFamily="34" charset="0"/>
                <a:ea typeface="Calibri" panose="020F0502020204030204" pitchFamily="34" charset="0"/>
                <a:cs typeface="Times New Roman" panose="02020603050405020304" pitchFamily="18" charset="0"/>
              </a:rPr>
              <a:t>ideologije. </a:t>
            </a:r>
            <a:r>
              <a:rPr lang="hr-HR" dirty="0" smtClean="0">
                <a:latin typeface="Calibri" panose="020F0502020204030204" pitchFamily="34" charset="0"/>
                <a:ea typeface="Calibri" panose="020F0502020204030204" pitchFamily="34" charset="0"/>
                <a:cs typeface="Times New Roman" panose="02020603050405020304" pitchFamily="18" charset="0"/>
              </a:rPr>
              <a:t>Kakvo </a:t>
            </a:r>
            <a:r>
              <a:rPr lang="hr-HR" dirty="0">
                <a:latin typeface="Calibri" panose="020F0502020204030204" pitchFamily="34" charset="0"/>
                <a:ea typeface="Calibri" panose="020F0502020204030204" pitchFamily="34" charset="0"/>
                <a:cs typeface="Times New Roman" panose="02020603050405020304" pitchFamily="18" charset="0"/>
              </a:rPr>
              <a:t>je to u stvari bezboštvo? Možda i najgrublje jer se nikada ne bavi stručno pitanjem Božje opstojnosti, već jednostavno Boga zanijekao. Npr. „marksizam“.  Nema Boga, reče </a:t>
            </a:r>
            <a:r>
              <a:rPr lang="hr-HR" dirty="0" err="1">
                <a:latin typeface="Calibri" panose="020F0502020204030204" pitchFamily="34" charset="0"/>
                <a:ea typeface="Calibri" panose="020F0502020204030204" pitchFamily="34" charset="0"/>
                <a:cs typeface="Times New Roman" panose="02020603050405020304" pitchFamily="18" charset="0"/>
              </a:rPr>
              <a:t>Nikoletina</a:t>
            </a:r>
            <a:r>
              <a:rPr lang="hr-HR" dirty="0">
                <a:latin typeface="Calibri" panose="020F0502020204030204" pitchFamily="34" charset="0"/>
                <a:ea typeface="Calibri" panose="020F0502020204030204" pitchFamily="34" charset="0"/>
                <a:cs typeface="Times New Roman" panose="02020603050405020304" pitchFamily="18" charset="0"/>
              </a:rPr>
              <a:t>! Kako to?  Tko je to rekao: „Rekao je komesar“. Kraj svake priče.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501918"/>
            <a:ext cx="8784976" cy="3129791"/>
          </a:xfrm>
          <a:prstGeom prst="rect">
            <a:avLst/>
          </a:prstGeom>
        </p:spPr>
      </p:pic>
    </p:spTree>
    <p:extLst>
      <p:ext uri="{BB962C8B-B14F-4D97-AF65-F5344CB8AC3E}">
        <p14:creationId xmlns:p14="http://schemas.microsoft.com/office/powerpoint/2010/main" val="3894395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1870512"/>
          </a:xfrm>
          <a:prstGeom prst="rect">
            <a:avLst/>
          </a:prstGeom>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Do toga je došlo kritikom religije u kojoj nije vidio mogućnost da riješi pitanje čovjeka</a:t>
            </a:r>
            <a:r>
              <a:rPr lang="hr-HR" dirty="0">
                <a:latin typeface="Calibri" panose="020F0502020204030204" pitchFamily="34" charset="0"/>
                <a:ea typeface="Calibri" panose="020F0502020204030204" pitchFamily="34" charset="0"/>
                <a:cs typeface="Times New Roman" panose="02020603050405020304" pitchFamily="18" charset="0"/>
              </a:rPr>
              <a:t>, dapače bio je uvjeren da religija više otuđuje čovjeka. (baza je </a:t>
            </a:r>
            <a:r>
              <a:rPr lang="hr-HR" dirty="0" err="1" smtClean="0">
                <a:latin typeface="Calibri" panose="020F0502020204030204" pitchFamily="34" charset="0"/>
                <a:ea typeface="Calibri" panose="020F0502020204030204" pitchFamily="34" charset="0"/>
                <a:cs typeface="Times New Roman" panose="02020603050405020304" pitchFamily="18" charset="0"/>
              </a:rPr>
              <a:t>Feuerbachovo</a:t>
            </a:r>
            <a:r>
              <a:rPr lang="hr-HR" dirty="0" smtClean="0">
                <a:latin typeface="Calibri" panose="020F0502020204030204" pitchFamily="34" charset="0"/>
                <a:ea typeface="Calibri" panose="020F0502020204030204" pitchFamily="34" charset="0"/>
                <a:cs typeface="Times New Roman" panose="02020603050405020304" pitchFamily="18" charset="0"/>
              </a:rPr>
              <a:t>  </a:t>
            </a:r>
            <a:r>
              <a:rPr lang="hr-HR" dirty="0" err="1">
                <a:latin typeface="Calibri" panose="020F0502020204030204" pitchFamily="34" charset="0"/>
                <a:ea typeface="Calibri" panose="020F0502020204030204" pitchFamily="34" charset="0"/>
                <a:cs typeface="Times New Roman" panose="02020603050405020304" pitchFamily="18" charset="0"/>
              </a:rPr>
              <a:t>materijalisičko</a:t>
            </a:r>
            <a:r>
              <a:rPr lang="hr-HR" dirty="0">
                <a:latin typeface="Calibri" panose="020F0502020204030204" pitchFamily="34" charset="0"/>
                <a:ea typeface="Calibri" panose="020F0502020204030204" pitchFamily="34" charset="0"/>
                <a:cs typeface="Times New Roman" panose="02020603050405020304" pitchFamily="18" charset="0"/>
              </a:rPr>
              <a:t> tumačenje svijeta i </a:t>
            </a:r>
            <a:r>
              <a:rPr lang="hr-HR" dirty="0" err="1">
                <a:latin typeface="Calibri" panose="020F0502020204030204" pitchFamily="34" charset="0"/>
                <a:ea typeface="Calibri" panose="020F0502020204030204" pitchFamily="34" charset="0"/>
                <a:cs typeface="Times New Roman" panose="02020603050405020304" pitchFamily="18" charset="0"/>
              </a:rPr>
              <a:t>Hegelova</a:t>
            </a:r>
            <a:r>
              <a:rPr lang="hr-HR" dirty="0">
                <a:latin typeface="Calibri" panose="020F0502020204030204" pitchFamily="34" charset="0"/>
                <a:ea typeface="Calibri" panose="020F0502020204030204" pitchFamily="34" charset="0"/>
                <a:cs typeface="Times New Roman" panose="02020603050405020304" pitchFamily="18" charset="0"/>
              </a:rPr>
              <a:t> metoda tumačenja pojava –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pojavio se</a:t>
            </a:r>
            <a:r>
              <a:rPr lang="hr-HR" dirty="0">
                <a:latin typeface="Calibri" panose="020F0502020204030204" pitchFamily="34" charset="0"/>
                <a:ea typeface="Calibri" panose="020F0502020204030204" pitchFamily="34" charset="0"/>
                <a:cs typeface="Times New Roman" panose="02020603050405020304" pitchFamily="18" charset="0"/>
              </a:rPr>
              <a:t>.)  Nema tu dokaza, sistemskog izvođenja iz kojeg bi se vidjelo da Boga nema ili da je nevjerojatno njegovo postojanje, već je to zapravo postulat od kojega se polazi. Tako materijalistički ateizam- bezboštvo ima dogmatski </a:t>
            </a:r>
            <a:r>
              <a:rPr lang="hr-HR" dirty="0" smtClean="0">
                <a:latin typeface="Calibri" panose="020F0502020204030204" pitchFamily="34" charset="0"/>
                <a:ea typeface="Calibri" panose="020F0502020204030204" pitchFamily="34" charset="0"/>
                <a:cs typeface="Times New Roman" panose="02020603050405020304" pitchFamily="18" charset="0"/>
              </a:rPr>
              <a:t>karakter.. ( </a:t>
            </a:r>
            <a:r>
              <a:rPr lang="hr-HR" dirty="0">
                <a:latin typeface="Calibri" panose="020F0502020204030204" pitchFamily="34" charset="0"/>
                <a:ea typeface="Calibri" panose="020F0502020204030204" pitchFamily="34" charset="0"/>
                <a:cs typeface="Times New Roman" panose="02020603050405020304" pitchFamily="18" charset="0"/>
              </a:rPr>
              <a:t>tako je i Amen).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132857"/>
            <a:ext cx="8928991" cy="4464496"/>
          </a:xfrm>
          <a:prstGeom prst="rect">
            <a:avLst/>
          </a:prstGeom>
        </p:spPr>
      </p:pic>
    </p:spTree>
    <p:extLst>
      <p:ext uri="{BB962C8B-B14F-4D97-AF65-F5344CB8AC3E}">
        <p14:creationId xmlns:p14="http://schemas.microsoft.com/office/powerpoint/2010/main" val="1139886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3352328"/>
          </a:xfrm>
          <a:prstGeom prst="rect">
            <a:avLst/>
          </a:prstGeom>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Agnostički ateizma – bezboštvo </a:t>
            </a:r>
            <a:b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postoje ljudi koji Boga izričito ne niječu, </a:t>
            </a:r>
            <a:r>
              <a:rPr lang="hr-HR" b="1" dirty="0">
                <a:latin typeface="Calibri" panose="020F0502020204030204" pitchFamily="34" charset="0"/>
                <a:ea typeface="Calibri" panose="020F0502020204030204" pitchFamily="34" charset="0"/>
                <a:cs typeface="Times New Roman" panose="02020603050405020304" pitchFamily="18" charset="0"/>
              </a:rPr>
              <a:t>ali misle da o njemu ne možemo ništa znati niti tvrditi</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Ne možemo sa sigurnošću reći niti da ga ima, niti da ga nema. </a:t>
            </a:r>
            <a:r>
              <a:rPr lang="hr-HR" b="1" dirty="0">
                <a:latin typeface="Calibri" panose="020F0502020204030204" pitchFamily="34" charset="0"/>
                <a:ea typeface="Calibri" panose="020F0502020204030204" pitchFamily="34" charset="0"/>
                <a:cs typeface="Times New Roman" panose="02020603050405020304" pitchFamily="18" charset="0"/>
              </a:rPr>
              <a:t>Tako agnostik – bezbožnik, Boga ne prihvaća, ne računa s njime, bez obzira da li ga ima ili nema, i vrednuje i živi kao da ga nema</a:t>
            </a:r>
            <a:r>
              <a:rPr lang="hr-HR" dirty="0">
                <a:latin typeface="Calibri" panose="020F0502020204030204" pitchFamily="34" charset="0"/>
                <a:ea typeface="Calibri" panose="020F0502020204030204" pitchFamily="34" charset="0"/>
                <a:cs typeface="Times New Roman" panose="02020603050405020304" pitchFamily="18" charset="0"/>
              </a:rPr>
              <a:t>. Kod mnogih je metoda proučavanja kriva: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oni bi Boga željeli dohvatiti metodom pozitivnih – </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experimentalnih</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znanosti, i kada to ne uspijevaju, onda jednostavno tvrde da ga nema.</a:t>
            </a:r>
            <a:r>
              <a:rPr lang="hr-HR" dirty="0">
                <a:latin typeface="Calibri" panose="020F0502020204030204" pitchFamily="34" charset="0"/>
                <a:ea typeface="Calibri" panose="020F0502020204030204" pitchFamily="34" charset="0"/>
                <a:cs typeface="Times New Roman" panose="02020603050405020304" pitchFamily="18" charset="0"/>
              </a:rPr>
              <a:t> A Božje biće izmiče svakom ljudskom mjerenju i određivanju, budući da njegovo biće transcendira, potpuno nadilazi naše ljudsko iskustvo. Svojim pozitivnim znanstvenim metodama mi možemo zahvaćati samo svijet ove naše empirije-iskustva dohvaćati i mjeriti samo materijalnost svijeta. </a:t>
            </a:r>
            <a:r>
              <a:rPr lang="hr-HR" b="1" dirty="0">
                <a:latin typeface="Calibri" panose="020F0502020204030204" pitchFamily="34" charset="0"/>
                <a:ea typeface="Calibri" panose="020F0502020204030204" pitchFamily="34" charset="0"/>
                <a:cs typeface="Times New Roman" panose="02020603050405020304" pitchFamily="18" charset="0"/>
              </a:rPr>
              <a:t>Svoditi sve na </a:t>
            </a:r>
            <a:r>
              <a:rPr lang="hr-HR" b="1" dirty="0" err="1">
                <a:latin typeface="Calibri" panose="020F0502020204030204" pitchFamily="34" charset="0"/>
                <a:ea typeface="Calibri" panose="020F0502020204030204" pitchFamily="34" charset="0"/>
                <a:cs typeface="Times New Roman" panose="02020603050405020304" pitchFamily="18" charset="0"/>
              </a:rPr>
              <a:t>experimentalne</a:t>
            </a:r>
            <a:r>
              <a:rPr lang="hr-HR" b="1" dirty="0">
                <a:latin typeface="Calibri" panose="020F0502020204030204" pitchFamily="34" charset="0"/>
                <a:ea typeface="Calibri" panose="020F0502020204030204" pitchFamily="34" charset="0"/>
                <a:cs typeface="Times New Roman" panose="02020603050405020304" pitchFamily="18" charset="0"/>
              </a:rPr>
              <a:t> znanosti i njihove metode, znači promašiti Božje biće. </a:t>
            </a:r>
            <a:r>
              <a:rPr lang="hr-H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Ukratko to je život u neznanju</a:t>
            </a:r>
            <a:r>
              <a:rPr lang="hr-HR" b="1" dirty="0" smtClean="0">
                <a:latin typeface="Calibri" panose="020F0502020204030204" pitchFamily="34" charset="0"/>
                <a:ea typeface="Calibri" panose="020F0502020204030204" pitchFamily="34" charset="0"/>
                <a:cs typeface="Times New Roman" panose="02020603050405020304" pitchFamily="18" charset="0"/>
              </a:rPr>
              <a:t>.</a:t>
            </a:r>
            <a:endParaRPr lang="hr-HR" b="1"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3468960"/>
            <a:ext cx="8928992" cy="3272408"/>
          </a:xfrm>
          <a:prstGeom prst="rect">
            <a:avLst/>
          </a:prstGeom>
        </p:spPr>
      </p:pic>
    </p:spTree>
    <p:extLst>
      <p:ext uri="{BB962C8B-B14F-4D97-AF65-F5344CB8AC3E}">
        <p14:creationId xmlns:p14="http://schemas.microsoft.com/office/powerpoint/2010/main" val="268635640"/>
      </p:ext>
    </p:extLst>
  </p:cSld>
  <p:clrMapOvr>
    <a:masterClrMapping/>
  </p:clrMapOvr>
</p:sld>
</file>

<file path=ppt/theme/theme1.xml><?xml version="1.0" encoding="utf-8"?>
<a:theme xmlns:a="http://schemas.openxmlformats.org/drawingml/2006/main" name="Office Theme">
  <a:themeElements>
    <a:clrScheme name="Crvena">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10775</TotalTime>
  <Words>1082</Words>
  <Application>Microsoft Office PowerPoint</Application>
  <PresentationFormat>Prikaz na zaslonu (4:3)</PresentationFormat>
  <Paragraphs>30</Paragraphs>
  <Slides>20</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20</vt:i4>
      </vt:variant>
    </vt:vector>
  </HeadingPairs>
  <TitlesOfParts>
    <vt:vector size="24" baseType="lpstr">
      <vt:lpstr>Arial</vt:lpstr>
      <vt:lpstr>Calibri</vt:lpstr>
      <vt:lpstr>Times New Roman</vt:lpstr>
      <vt:lpstr>Office Theme</vt:lpstr>
      <vt:lpstr>BIBLIJSKO - MOLITVENE ZAJEDNICE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BIBLIJSKO - MOLITVENA ZAJEDNICA</dc:title>
  <dc:creator>Dell</dc:creator>
  <cp:lastModifiedBy>Matija Simić</cp:lastModifiedBy>
  <cp:revision>1029</cp:revision>
  <dcterms:created xsi:type="dcterms:W3CDTF">2016-08-19T07:36:26Z</dcterms:created>
  <dcterms:modified xsi:type="dcterms:W3CDTF">2025-02-24T15:35:03Z</dcterms:modified>
</cp:coreProperties>
</file>