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15" r:id="rId1"/>
  </p:sldMasterIdLst>
  <p:notesMasterIdLst>
    <p:notesMasterId r:id="rId21"/>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1" r:id="rId15"/>
    <p:sldId id="272" r:id="rId16"/>
    <p:sldId id="273" r:id="rId17"/>
    <p:sldId id="274" r:id="rId18"/>
    <p:sldId id="275" r:id="rId19"/>
    <p:sldId id="276" r:id="rId20"/>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CCECFF"/>
    <a:srgbClr val="FFFF99"/>
    <a:srgbClr val="DEEBF7"/>
    <a:srgbClr val="FFFFFF"/>
    <a:srgbClr val="FFCCFF"/>
    <a:srgbClr val="D2F1F8"/>
    <a:srgbClr val="CCCCFF"/>
    <a:srgbClr val="99FFCC"/>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62" autoAdjust="0"/>
    <p:restoredTop sz="80497" autoAdjust="0"/>
  </p:normalViewPr>
  <p:slideViewPr>
    <p:cSldViewPr>
      <p:cViewPr varScale="1">
        <p:scale>
          <a:sx n="55" d="100"/>
          <a:sy n="55" d="100"/>
        </p:scale>
        <p:origin x="1564" y="44"/>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r-HR"/>
          </a:p>
        </p:txBody>
      </p:sp>
      <p:sp>
        <p:nvSpPr>
          <p:cNvPr id="3" name="Rezervirano mjesto datum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25215D-AE96-46E4-9E74-E43EEF8648CE}" type="datetimeFigureOut">
              <a:rPr lang="hr-HR" smtClean="0"/>
              <a:t>24.11.2024.</a:t>
            </a:fld>
            <a:endParaRPr lang="hr-HR"/>
          </a:p>
        </p:txBody>
      </p:sp>
      <p:sp>
        <p:nvSpPr>
          <p:cNvPr id="4" name="Rezervirano mjesto slike slajd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hr-HR"/>
          </a:p>
        </p:txBody>
      </p:sp>
      <p:sp>
        <p:nvSpPr>
          <p:cNvPr id="5" name="Rezervirano mjesto bilježaka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6" name="Rezervirano mjesto podnožj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r-HR"/>
          </a:p>
        </p:txBody>
      </p:sp>
      <p:sp>
        <p:nvSpPr>
          <p:cNvPr id="7" name="Rezervirano mjesto broja slajd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5F988C-201D-4037-A41B-325189FC6D7D}" type="slidenum">
              <a:rPr lang="hr-HR" smtClean="0"/>
              <a:t>‹#›</a:t>
            </a:fld>
            <a:endParaRPr lang="hr-HR"/>
          </a:p>
        </p:txBody>
      </p:sp>
    </p:spTree>
    <p:extLst>
      <p:ext uri="{BB962C8B-B14F-4D97-AF65-F5344CB8AC3E}">
        <p14:creationId xmlns:p14="http://schemas.microsoft.com/office/powerpoint/2010/main" val="3688615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hr-HR" dirty="0"/>
          </a:p>
        </p:txBody>
      </p:sp>
      <p:sp>
        <p:nvSpPr>
          <p:cNvPr id="4" name="Rezervirano mjesto broja slajda 3"/>
          <p:cNvSpPr>
            <a:spLocks noGrp="1"/>
          </p:cNvSpPr>
          <p:nvPr>
            <p:ph type="sldNum" sz="quarter" idx="10"/>
          </p:nvPr>
        </p:nvSpPr>
        <p:spPr/>
        <p:txBody>
          <a:bodyPr/>
          <a:lstStyle/>
          <a:p>
            <a:fld id="{875F988C-201D-4037-A41B-325189FC6D7D}" type="slidenum">
              <a:rPr lang="hr-HR" smtClean="0"/>
              <a:t>3</a:t>
            </a:fld>
            <a:endParaRPr lang="hr-HR"/>
          </a:p>
        </p:txBody>
      </p:sp>
    </p:spTree>
    <p:extLst>
      <p:ext uri="{BB962C8B-B14F-4D97-AF65-F5344CB8AC3E}">
        <p14:creationId xmlns:p14="http://schemas.microsoft.com/office/powerpoint/2010/main" val="31852880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hr-HR" smtClean="0"/>
              <a:t>Uredite stil naslova matrice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smtClean="0"/>
              <a:t>Kliknite da biste uredili stil podnaslova matrice</a:t>
            </a:r>
            <a:endParaRPr lang="en-US" dirty="0"/>
          </a:p>
        </p:txBody>
      </p:sp>
      <p:sp>
        <p:nvSpPr>
          <p:cNvPr id="4" name="Date Placeholder 3"/>
          <p:cNvSpPr>
            <a:spLocks noGrp="1"/>
          </p:cNvSpPr>
          <p:nvPr>
            <p:ph type="dt" sz="half" idx="10"/>
          </p:nvPr>
        </p:nvSpPr>
        <p:spPr/>
        <p:txBody>
          <a:bodyPr/>
          <a:lstStyle/>
          <a:p>
            <a:fld id="{381B0E2D-BF10-442D-A47D-F68905A7D702}" type="datetimeFigureOut">
              <a:rPr lang="hr-HR" smtClean="0">
                <a:solidFill>
                  <a:srgbClr val="564B3C"/>
                </a:solidFill>
              </a:rPr>
              <a:pPr/>
              <a:t>24.11.2024.</a:t>
            </a:fld>
            <a:endParaRPr lang="hr-HR">
              <a:solidFill>
                <a:srgbClr val="564B3C"/>
              </a:solidFill>
            </a:endParaRPr>
          </a:p>
        </p:txBody>
      </p:sp>
      <p:sp>
        <p:nvSpPr>
          <p:cNvPr id="5" name="Footer Placeholder 4"/>
          <p:cNvSpPr>
            <a:spLocks noGrp="1"/>
          </p:cNvSpPr>
          <p:nvPr>
            <p:ph type="ftr" sz="quarter" idx="11"/>
          </p:nvPr>
        </p:nvSpPr>
        <p:spPr/>
        <p:txBody>
          <a:bodyPr/>
          <a:lstStyle/>
          <a:p>
            <a:endParaRPr lang="hr-HR">
              <a:solidFill>
                <a:srgbClr val="564B3C"/>
              </a:solidFill>
            </a:endParaRPr>
          </a:p>
        </p:txBody>
      </p:sp>
      <p:sp>
        <p:nvSpPr>
          <p:cNvPr id="6" name="Slide Number Placeholder 5"/>
          <p:cNvSpPr>
            <a:spLocks noGrp="1"/>
          </p:cNvSpPr>
          <p:nvPr>
            <p:ph type="sldNum" sz="quarter" idx="12"/>
          </p:nvPr>
        </p:nvSpPr>
        <p:spPr/>
        <p:txBody>
          <a:body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4264637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Vertical Text Placeholder 2"/>
          <p:cNvSpPr>
            <a:spLocks noGrp="1"/>
          </p:cNvSpPr>
          <p:nvPr>
            <p:ph type="body" orient="vert" idx="1"/>
          </p:nvPr>
        </p:nvSpPr>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381B0E2D-BF10-442D-A47D-F68905A7D702}" type="datetimeFigureOut">
              <a:rPr lang="hr-HR" smtClean="0">
                <a:solidFill>
                  <a:srgbClr val="564B3C"/>
                </a:solidFill>
              </a:rPr>
              <a:pPr/>
              <a:t>24.11.2024.</a:t>
            </a:fld>
            <a:endParaRPr lang="hr-HR">
              <a:solidFill>
                <a:srgbClr val="564B3C"/>
              </a:solidFill>
            </a:endParaRPr>
          </a:p>
        </p:txBody>
      </p:sp>
      <p:sp>
        <p:nvSpPr>
          <p:cNvPr id="5" name="Footer Placeholder 4"/>
          <p:cNvSpPr>
            <a:spLocks noGrp="1"/>
          </p:cNvSpPr>
          <p:nvPr>
            <p:ph type="ftr" sz="quarter" idx="11"/>
          </p:nvPr>
        </p:nvSpPr>
        <p:spPr/>
        <p:txBody>
          <a:bodyPr/>
          <a:lstStyle/>
          <a:p>
            <a:endParaRPr lang="hr-HR">
              <a:solidFill>
                <a:srgbClr val="564B3C"/>
              </a:solidFill>
            </a:endParaRPr>
          </a:p>
        </p:txBody>
      </p:sp>
      <p:sp>
        <p:nvSpPr>
          <p:cNvPr id="6" name="Slide Number Placeholder 5"/>
          <p:cNvSpPr>
            <a:spLocks noGrp="1"/>
          </p:cNvSpPr>
          <p:nvPr>
            <p:ph type="sldNum" sz="quarter" idx="12"/>
          </p:nvPr>
        </p:nvSpPr>
        <p:spPr/>
        <p:txBody>
          <a:body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2460349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hr-HR" smtClean="0"/>
              <a:t>Uredite stil naslova matrice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381B0E2D-BF10-442D-A47D-F68905A7D702}" type="datetimeFigureOut">
              <a:rPr lang="hr-HR" smtClean="0">
                <a:solidFill>
                  <a:srgbClr val="564B3C"/>
                </a:solidFill>
              </a:rPr>
              <a:pPr/>
              <a:t>24.11.2024.</a:t>
            </a:fld>
            <a:endParaRPr lang="hr-HR">
              <a:solidFill>
                <a:srgbClr val="564B3C"/>
              </a:solidFill>
            </a:endParaRPr>
          </a:p>
        </p:txBody>
      </p:sp>
      <p:sp>
        <p:nvSpPr>
          <p:cNvPr id="5" name="Footer Placeholder 4"/>
          <p:cNvSpPr>
            <a:spLocks noGrp="1"/>
          </p:cNvSpPr>
          <p:nvPr>
            <p:ph type="ftr" sz="quarter" idx="11"/>
          </p:nvPr>
        </p:nvSpPr>
        <p:spPr/>
        <p:txBody>
          <a:bodyPr/>
          <a:lstStyle/>
          <a:p>
            <a:endParaRPr lang="hr-HR">
              <a:solidFill>
                <a:srgbClr val="564B3C"/>
              </a:solidFill>
            </a:endParaRPr>
          </a:p>
        </p:txBody>
      </p:sp>
      <p:sp>
        <p:nvSpPr>
          <p:cNvPr id="6" name="Slide Number Placeholder 5"/>
          <p:cNvSpPr>
            <a:spLocks noGrp="1"/>
          </p:cNvSpPr>
          <p:nvPr>
            <p:ph type="sldNum" sz="quarter" idx="12"/>
          </p:nvPr>
        </p:nvSpPr>
        <p:spPr/>
        <p:txBody>
          <a:body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823377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Content Placeholder 2"/>
          <p:cNvSpPr>
            <a:spLocks noGrp="1"/>
          </p:cNvSpPr>
          <p:nvPr>
            <p:ph idx="1"/>
          </p:nvPr>
        </p:nvSpPr>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381B0E2D-BF10-442D-A47D-F68905A7D702}" type="datetimeFigureOut">
              <a:rPr lang="hr-HR" smtClean="0">
                <a:solidFill>
                  <a:srgbClr val="564B3C"/>
                </a:solidFill>
              </a:rPr>
              <a:pPr/>
              <a:t>24.11.2024.</a:t>
            </a:fld>
            <a:endParaRPr lang="hr-HR">
              <a:solidFill>
                <a:srgbClr val="564B3C"/>
              </a:solidFill>
            </a:endParaRPr>
          </a:p>
        </p:txBody>
      </p:sp>
      <p:sp>
        <p:nvSpPr>
          <p:cNvPr id="5" name="Footer Placeholder 4"/>
          <p:cNvSpPr>
            <a:spLocks noGrp="1"/>
          </p:cNvSpPr>
          <p:nvPr>
            <p:ph type="ftr" sz="quarter" idx="11"/>
          </p:nvPr>
        </p:nvSpPr>
        <p:spPr/>
        <p:txBody>
          <a:bodyPr/>
          <a:lstStyle/>
          <a:p>
            <a:endParaRPr lang="hr-HR">
              <a:solidFill>
                <a:srgbClr val="564B3C"/>
              </a:solidFill>
            </a:endParaRPr>
          </a:p>
        </p:txBody>
      </p:sp>
      <p:sp>
        <p:nvSpPr>
          <p:cNvPr id="6" name="Slide Number Placeholder 5"/>
          <p:cNvSpPr>
            <a:spLocks noGrp="1"/>
          </p:cNvSpPr>
          <p:nvPr>
            <p:ph type="sldNum" sz="quarter" idx="12"/>
          </p:nvPr>
        </p:nvSpPr>
        <p:spPr/>
        <p:txBody>
          <a:body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623586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hr-HR" smtClean="0"/>
              <a:t>Uredite stil naslova matrice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r-HR" smtClean="0"/>
              <a:t>Uredite stilove teksta matrice</a:t>
            </a:r>
          </a:p>
        </p:txBody>
      </p:sp>
      <p:sp>
        <p:nvSpPr>
          <p:cNvPr id="4" name="Date Placeholder 3"/>
          <p:cNvSpPr>
            <a:spLocks noGrp="1"/>
          </p:cNvSpPr>
          <p:nvPr>
            <p:ph type="dt" sz="half" idx="10"/>
          </p:nvPr>
        </p:nvSpPr>
        <p:spPr/>
        <p:txBody>
          <a:bodyPr/>
          <a:lstStyle/>
          <a:p>
            <a:fld id="{381B0E2D-BF10-442D-A47D-F68905A7D702}" type="datetimeFigureOut">
              <a:rPr lang="hr-HR" smtClean="0">
                <a:solidFill>
                  <a:srgbClr val="564B3C"/>
                </a:solidFill>
              </a:rPr>
              <a:pPr/>
              <a:t>24.11.2024.</a:t>
            </a:fld>
            <a:endParaRPr lang="hr-HR">
              <a:solidFill>
                <a:srgbClr val="564B3C"/>
              </a:solidFill>
            </a:endParaRPr>
          </a:p>
        </p:txBody>
      </p:sp>
      <p:sp>
        <p:nvSpPr>
          <p:cNvPr id="5" name="Footer Placeholder 4"/>
          <p:cNvSpPr>
            <a:spLocks noGrp="1"/>
          </p:cNvSpPr>
          <p:nvPr>
            <p:ph type="ftr" sz="quarter" idx="11"/>
          </p:nvPr>
        </p:nvSpPr>
        <p:spPr/>
        <p:txBody>
          <a:bodyPr/>
          <a:lstStyle/>
          <a:p>
            <a:endParaRPr lang="hr-HR">
              <a:solidFill>
                <a:srgbClr val="564B3C"/>
              </a:solidFill>
            </a:endParaRPr>
          </a:p>
        </p:txBody>
      </p:sp>
      <p:sp>
        <p:nvSpPr>
          <p:cNvPr id="6" name="Slide Number Placeholder 5"/>
          <p:cNvSpPr>
            <a:spLocks noGrp="1"/>
          </p:cNvSpPr>
          <p:nvPr>
            <p:ph type="sldNum" sz="quarter" idx="12"/>
          </p:nvPr>
        </p:nvSpPr>
        <p:spPr/>
        <p:txBody>
          <a:body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3316113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5" name="Date Placeholder 4"/>
          <p:cNvSpPr>
            <a:spLocks noGrp="1"/>
          </p:cNvSpPr>
          <p:nvPr>
            <p:ph type="dt" sz="half" idx="10"/>
          </p:nvPr>
        </p:nvSpPr>
        <p:spPr/>
        <p:txBody>
          <a:bodyPr/>
          <a:lstStyle/>
          <a:p>
            <a:fld id="{381B0E2D-BF10-442D-A47D-F68905A7D702}" type="datetimeFigureOut">
              <a:rPr lang="hr-HR" smtClean="0">
                <a:solidFill>
                  <a:srgbClr val="564B3C"/>
                </a:solidFill>
              </a:rPr>
              <a:pPr/>
              <a:t>24.11.2024.</a:t>
            </a:fld>
            <a:endParaRPr lang="hr-HR">
              <a:solidFill>
                <a:srgbClr val="564B3C"/>
              </a:solidFill>
            </a:endParaRPr>
          </a:p>
        </p:txBody>
      </p:sp>
      <p:sp>
        <p:nvSpPr>
          <p:cNvPr id="6" name="Footer Placeholder 5"/>
          <p:cNvSpPr>
            <a:spLocks noGrp="1"/>
          </p:cNvSpPr>
          <p:nvPr>
            <p:ph type="ftr" sz="quarter" idx="11"/>
          </p:nvPr>
        </p:nvSpPr>
        <p:spPr/>
        <p:txBody>
          <a:bodyPr/>
          <a:lstStyle/>
          <a:p>
            <a:endParaRPr lang="hr-HR">
              <a:solidFill>
                <a:srgbClr val="564B3C"/>
              </a:solidFill>
            </a:endParaRPr>
          </a:p>
        </p:txBody>
      </p:sp>
      <p:sp>
        <p:nvSpPr>
          <p:cNvPr id="7" name="Slide Number Placeholder 6"/>
          <p:cNvSpPr>
            <a:spLocks noGrp="1"/>
          </p:cNvSpPr>
          <p:nvPr>
            <p:ph type="sldNum" sz="quarter" idx="12"/>
          </p:nvPr>
        </p:nvSpPr>
        <p:spPr/>
        <p:txBody>
          <a:body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848833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hr-HR" smtClean="0"/>
              <a:t>Uredite stil naslova matrice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4" name="Content Placeholder 3"/>
          <p:cNvSpPr>
            <a:spLocks noGrp="1"/>
          </p:cNvSpPr>
          <p:nvPr>
            <p:ph sz="half" idx="2"/>
          </p:nvPr>
        </p:nvSpPr>
        <p:spPr>
          <a:xfrm>
            <a:off x="629842" y="2505075"/>
            <a:ext cx="3868340" cy="3684588"/>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6" name="Content Placeholder 5"/>
          <p:cNvSpPr>
            <a:spLocks noGrp="1"/>
          </p:cNvSpPr>
          <p:nvPr>
            <p:ph sz="quarter" idx="4"/>
          </p:nvPr>
        </p:nvSpPr>
        <p:spPr>
          <a:xfrm>
            <a:off x="4629150" y="2505075"/>
            <a:ext cx="3887391" cy="3684588"/>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7" name="Date Placeholder 6"/>
          <p:cNvSpPr>
            <a:spLocks noGrp="1"/>
          </p:cNvSpPr>
          <p:nvPr>
            <p:ph type="dt" sz="half" idx="10"/>
          </p:nvPr>
        </p:nvSpPr>
        <p:spPr/>
        <p:txBody>
          <a:bodyPr/>
          <a:lstStyle/>
          <a:p>
            <a:fld id="{381B0E2D-BF10-442D-A47D-F68905A7D702}" type="datetimeFigureOut">
              <a:rPr lang="hr-HR" smtClean="0">
                <a:solidFill>
                  <a:srgbClr val="564B3C"/>
                </a:solidFill>
              </a:rPr>
              <a:pPr/>
              <a:t>24.11.2024.</a:t>
            </a:fld>
            <a:endParaRPr lang="hr-HR">
              <a:solidFill>
                <a:srgbClr val="564B3C"/>
              </a:solidFill>
            </a:endParaRPr>
          </a:p>
        </p:txBody>
      </p:sp>
      <p:sp>
        <p:nvSpPr>
          <p:cNvPr id="8" name="Footer Placeholder 7"/>
          <p:cNvSpPr>
            <a:spLocks noGrp="1"/>
          </p:cNvSpPr>
          <p:nvPr>
            <p:ph type="ftr" sz="quarter" idx="11"/>
          </p:nvPr>
        </p:nvSpPr>
        <p:spPr/>
        <p:txBody>
          <a:bodyPr/>
          <a:lstStyle/>
          <a:p>
            <a:endParaRPr lang="hr-HR">
              <a:solidFill>
                <a:srgbClr val="564B3C"/>
              </a:solidFill>
            </a:endParaRPr>
          </a:p>
        </p:txBody>
      </p:sp>
      <p:sp>
        <p:nvSpPr>
          <p:cNvPr id="9" name="Slide Number Placeholder 8"/>
          <p:cNvSpPr>
            <a:spLocks noGrp="1"/>
          </p:cNvSpPr>
          <p:nvPr>
            <p:ph type="sldNum" sz="quarter" idx="12"/>
          </p:nvPr>
        </p:nvSpPr>
        <p:spPr/>
        <p:txBody>
          <a:body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1284339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Date Placeholder 2"/>
          <p:cNvSpPr>
            <a:spLocks noGrp="1"/>
          </p:cNvSpPr>
          <p:nvPr>
            <p:ph type="dt" sz="half" idx="10"/>
          </p:nvPr>
        </p:nvSpPr>
        <p:spPr/>
        <p:txBody>
          <a:bodyPr/>
          <a:lstStyle/>
          <a:p>
            <a:fld id="{381B0E2D-BF10-442D-A47D-F68905A7D702}" type="datetimeFigureOut">
              <a:rPr lang="hr-HR" smtClean="0">
                <a:solidFill>
                  <a:srgbClr val="564B3C"/>
                </a:solidFill>
              </a:rPr>
              <a:pPr/>
              <a:t>24.11.2024.</a:t>
            </a:fld>
            <a:endParaRPr lang="hr-HR">
              <a:solidFill>
                <a:srgbClr val="564B3C"/>
              </a:solidFill>
            </a:endParaRPr>
          </a:p>
        </p:txBody>
      </p:sp>
      <p:sp>
        <p:nvSpPr>
          <p:cNvPr id="4" name="Footer Placeholder 3"/>
          <p:cNvSpPr>
            <a:spLocks noGrp="1"/>
          </p:cNvSpPr>
          <p:nvPr>
            <p:ph type="ftr" sz="quarter" idx="11"/>
          </p:nvPr>
        </p:nvSpPr>
        <p:spPr/>
        <p:txBody>
          <a:bodyPr/>
          <a:lstStyle/>
          <a:p>
            <a:endParaRPr lang="hr-HR">
              <a:solidFill>
                <a:srgbClr val="564B3C"/>
              </a:solidFill>
            </a:endParaRPr>
          </a:p>
        </p:txBody>
      </p:sp>
      <p:sp>
        <p:nvSpPr>
          <p:cNvPr id="5" name="Slide Number Placeholder 4"/>
          <p:cNvSpPr>
            <a:spLocks noGrp="1"/>
          </p:cNvSpPr>
          <p:nvPr>
            <p:ph type="sldNum" sz="quarter" idx="12"/>
          </p:nvPr>
        </p:nvSpPr>
        <p:spPr/>
        <p:txBody>
          <a:body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3659029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1B0E2D-BF10-442D-A47D-F68905A7D702}" type="datetimeFigureOut">
              <a:rPr lang="hr-HR" smtClean="0">
                <a:solidFill>
                  <a:srgbClr val="564B3C"/>
                </a:solidFill>
              </a:rPr>
              <a:pPr/>
              <a:t>24.11.2024.</a:t>
            </a:fld>
            <a:endParaRPr lang="hr-HR">
              <a:solidFill>
                <a:srgbClr val="564B3C"/>
              </a:solidFill>
            </a:endParaRPr>
          </a:p>
        </p:txBody>
      </p:sp>
      <p:sp>
        <p:nvSpPr>
          <p:cNvPr id="3" name="Footer Placeholder 2"/>
          <p:cNvSpPr>
            <a:spLocks noGrp="1"/>
          </p:cNvSpPr>
          <p:nvPr>
            <p:ph type="ftr" sz="quarter" idx="11"/>
          </p:nvPr>
        </p:nvSpPr>
        <p:spPr/>
        <p:txBody>
          <a:bodyPr/>
          <a:lstStyle/>
          <a:p>
            <a:endParaRPr lang="hr-HR">
              <a:solidFill>
                <a:srgbClr val="564B3C"/>
              </a:solidFill>
            </a:endParaRPr>
          </a:p>
        </p:txBody>
      </p:sp>
      <p:sp>
        <p:nvSpPr>
          <p:cNvPr id="4" name="Slide Number Placeholder 3"/>
          <p:cNvSpPr>
            <a:spLocks noGrp="1"/>
          </p:cNvSpPr>
          <p:nvPr>
            <p:ph type="sldNum" sz="quarter" idx="12"/>
          </p:nvPr>
        </p:nvSpPr>
        <p:spPr/>
        <p:txBody>
          <a:body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3973379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hr-HR" smtClean="0"/>
              <a:t>Uredite stil naslova matrice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381B0E2D-BF10-442D-A47D-F68905A7D702}" type="datetimeFigureOut">
              <a:rPr lang="hr-HR" smtClean="0">
                <a:solidFill>
                  <a:srgbClr val="564B3C"/>
                </a:solidFill>
              </a:rPr>
              <a:pPr/>
              <a:t>24.11.2024.</a:t>
            </a:fld>
            <a:endParaRPr lang="hr-HR">
              <a:solidFill>
                <a:srgbClr val="564B3C"/>
              </a:solidFill>
            </a:endParaRPr>
          </a:p>
        </p:txBody>
      </p:sp>
      <p:sp>
        <p:nvSpPr>
          <p:cNvPr id="6" name="Footer Placeholder 5"/>
          <p:cNvSpPr>
            <a:spLocks noGrp="1"/>
          </p:cNvSpPr>
          <p:nvPr>
            <p:ph type="ftr" sz="quarter" idx="11"/>
          </p:nvPr>
        </p:nvSpPr>
        <p:spPr/>
        <p:txBody>
          <a:bodyPr/>
          <a:lstStyle/>
          <a:p>
            <a:endParaRPr lang="hr-HR">
              <a:solidFill>
                <a:srgbClr val="564B3C"/>
              </a:solidFill>
            </a:endParaRPr>
          </a:p>
        </p:txBody>
      </p:sp>
      <p:sp>
        <p:nvSpPr>
          <p:cNvPr id="7" name="Slide Number Placeholder 6"/>
          <p:cNvSpPr>
            <a:spLocks noGrp="1"/>
          </p:cNvSpPr>
          <p:nvPr>
            <p:ph type="sldNum" sz="quarter" idx="12"/>
          </p:nvPr>
        </p:nvSpPr>
        <p:spPr/>
        <p:txBody>
          <a:body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882428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hr-HR" smtClean="0"/>
              <a:t>Uredite stil naslova matrice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r-HR" smtClean="0"/>
              <a:t>Kliknite ikonu da biste dodali  sliku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381B0E2D-BF10-442D-A47D-F68905A7D702}" type="datetimeFigureOut">
              <a:rPr lang="hr-HR" smtClean="0">
                <a:solidFill>
                  <a:srgbClr val="564B3C"/>
                </a:solidFill>
              </a:rPr>
              <a:pPr/>
              <a:t>24.11.2024.</a:t>
            </a:fld>
            <a:endParaRPr lang="hr-HR">
              <a:solidFill>
                <a:srgbClr val="564B3C"/>
              </a:solidFill>
            </a:endParaRPr>
          </a:p>
        </p:txBody>
      </p:sp>
      <p:sp>
        <p:nvSpPr>
          <p:cNvPr id="6" name="Footer Placeholder 5"/>
          <p:cNvSpPr>
            <a:spLocks noGrp="1"/>
          </p:cNvSpPr>
          <p:nvPr>
            <p:ph type="ftr" sz="quarter" idx="11"/>
          </p:nvPr>
        </p:nvSpPr>
        <p:spPr/>
        <p:txBody>
          <a:bodyPr/>
          <a:lstStyle/>
          <a:p>
            <a:endParaRPr lang="hr-HR">
              <a:solidFill>
                <a:srgbClr val="564B3C"/>
              </a:solidFill>
            </a:endParaRPr>
          </a:p>
        </p:txBody>
      </p:sp>
      <p:sp>
        <p:nvSpPr>
          <p:cNvPr id="7" name="Slide Number Placeholder 6"/>
          <p:cNvSpPr>
            <a:spLocks noGrp="1"/>
          </p:cNvSpPr>
          <p:nvPr>
            <p:ph type="sldNum" sz="quarter" idx="12"/>
          </p:nvPr>
        </p:nvSpPr>
        <p:spPr/>
        <p:txBody>
          <a:body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3186309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hr-HR" smtClean="0"/>
              <a:t>Uredite stil naslova matrice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1B0E2D-BF10-442D-A47D-F68905A7D702}" type="datetimeFigureOut">
              <a:rPr lang="hr-HR" smtClean="0">
                <a:solidFill>
                  <a:srgbClr val="564B3C"/>
                </a:solidFill>
              </a:rPr>
              <a:pPr/>
              <a:t>24.11.2024.</a:t>
            </a:fld>
            <a:endParaRPr lang="hr-HR">
              <a:solidFill>
                <a:srgbClr val="564B3C"/>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solidFill>
                <a:srgbClr val="564B3C"/>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3460165014"/>
      </p:ext>
    </p:extLst>
  </p:cSld>
  <p:clrMap bg1="lt1" tx1="dk1" bg2="lt2" tx2="dk2" accent1="accent1" accent2="accent2" accent3="accent3" accent4="accent4" accent5="accent5" accent6="accent6" hlink="hlink" folHlink="folHlink"/>
  <p:sldLayoutIdLst>
    <p:sldLayoutId id="2147484216" r:id="rId1"/>
    <p:sldLayoutId id="2147484217" r:id="rId2"/>
    <p:sldLayoutId id="2147484218" r:id="rId3"/>
    <p:sldLayoutId id="2147484219" r:id="rId4"/>
    <p:sldLayoutId id="2147484220" r:id="rId5"/>
    <p:sldLayoutId id="2147484221" r:id="rId6"/>
    <p:sldLayoutId id="2147484222" r:id="rId7"/>
    <p:sldLayoutId id="2147484223" r:id="rId8"/>
    <p:sldLayoutId id="2147484224" r:id="rId9"/>
    <p:sldLayoutId id="2147484225" r:id="rId10"/>
    <p:sldLayoutId id="214748422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5045154"/>
            <a:ext cx="7992888" cy="643338"/>
          </a:xfrm>
          <a:solidFill>
            <a:srgbClr val="CCECFF"/>
          </a:solidFill>
          <a:effectLst>
            <a:glow rad="228600">
              <a:schemeClr val="accent3">
                <a:satMod val="175000"/>
                <a:alpha val="40000"/>
              </a:schemeClr>
            </a:glow>
          </a:effectLst>
        </p:spPr>
        <p:txBody>
          <a:bodyPr>
            <a:normAutofit/>
          </a:bodyPr>
          <a:lstStyle/>
          <a:p>
            <a:r>
              <a:rPr lang="hr-HR" sz="2800" dirty="0" smtClean="0"/>
              <a:t>BIBLIJSKO - MOLITVENE ZAJEDNICE</a:t>
            </a:r>
            <a:endParaRPr lang="hr-HR" sz="2800" dirty="0"/>
          </a:p>
        </p:txBody>
      </p:sp>
      <p:sp>
        <p:nvSpPr>
          <p:cNvPr id="3" name="Picture Placeholder 2"/>
          <p:cNvSpPr>
            <a:spLocks noGrp="1"/>
          </p:cNvSpPr>
          <p:nvPr>
            <p:ph type="pic" idx="1"/>
          </p:nvPr>
        </p:nvSpPr>
        <p:spPr>
          <a:xfrm>
            <a:off x="2267744" y="621437"/>
            <a:ext cx="4248472" cy="4331564"/>
          </a:xfrm>
        </p:spPr>
      </p:sp>
      <p:sp>
        <p:nvSpPr>
          <p:cNvPr id="4" name="Text Placeholder 3"/>
          <p:cNvSpPr>
            <a:spLocks noGrp="1"/>
          </p:cNvSpPr>
          <p:nvPr>
            <p:ph type="body" sz="half" idx="2"/>
          </p:nvPr>
        </p:nvSpPr>
        <p:spPr>
          <a:xfrm>
            <a:off x="3131840" y="5661248"/>
            <a:ext cx="4464496" cy="576064"/>
          </a:xfrm>
          <a:solidFill>
            <a:srgbClr val="CCECFF"/>
          </a:solidFill>
          <a:effectLst>
            <a:glow rad="228600">
              <a:schemeClr val="accent6">
                <a:satMod val="175000"/>
                <a:alpha val="40000"/>
              </a:schemeClr>
            </a:glow>
          </a:effectLst>
        </p:spPr>
        <p:txBody>
          <a:bodyPr>
            <a:noAutofit/>
          </a:bodyPr>
          <a:lstStyle/>
          <a:p>
            <a:r>
              <a:rPr lang="hr-HR" sz="2800" b="1" dirty="0" smtClean="0"/>
              <a:t>SVETI PETAR I PAVAO</a:t>
            </a:r>
            <a:endParaRPr lang="hr-HR" sz="2800" b="1" dirty="0"/>
          </a:p>
        </p:txBody>
      </p:sp>
      <p:pic>
        <p:nvPicPr>
          <p:cNvPr id="1026" name="Picture 2" descr="C:\Users\Dell\Desktop\petar i pav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22049"/>
            <a:ext cx="4392488" cy="48245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13654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79512" y="188640"/>
            <a:ext cx="8856984" cy="2562048"/>
          </a:xfrm>
          <a:prstGeom prst="rect">
            <a:avLst/>
          </a:prstGeom>
          <a:solidFill>
            <a:srgbClr val="FFFF99"/>
          </a:solidFill>
          <a:effectLst>
            <a:glow rad="228600">
              <a:schemeClr val="accent4">
                <a:satMod val="175000"/>
                <a:alpha val="40000"/>
              </a:schemeClr>
            </a:glow>
          </a:effectLst>
        </p:spPr>
        <p:txBody>
          <a:bodyPr wrap="square">
            <a:spAutoFit/>
          </a:bodyPr>
          <a:lstStyle/>
          <a:p>
            <a:pPr>
              <a:lnSpc>
                <a:spcPct val="107000"/>
              </a:lnSpc>
              <a:spcAft>
                <a:spcPts val="800"/>
              </a:spcAft>
            </a:pPr>
            <a:r>
              <a:rPr lang="hr-HR"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Čovjek želi pobjeći od smrti</a:t>
            </a:r>
            <a:br>
              <a:rPr lang="hr-HR"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br>
            <a:r>
              <a:rPr lang="hr-HR" dirty="0">
                <a:latin typeface="Calibri" panose="020F0502020204030204" pitchFamily="34" charset="0"/>
                <a:ea typeface="Calibri" panose="020F0502020204030204" pitchFamily="34" charset="0"/>
                <a:cs typeface="Times New Roman" panose="02020603050405020304" pitchFamily="18" charset="0"/>
              </a:rPr>
              <a:t>Upravo iz toga apsurda mrti i nepomirljivosti čovjeka s vlastitim razaranjem njegova bića, rezultiraju na području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filozofije, ljudskog razmišljanja, religije i najrazličitije koncepcije rješenja tog apsurda smrti.</a:t>
            </a:r>
            <a:r>
              <a:rPr lang="hr-HR" dirty="0">
                <a:latin typeface="Calibri" panose="020F0502020204030204" pitchFamily="34" charset="0"/>
                <a:ea typeface="Calibri" panose="020F0502020204030204" pitchFamily="34" charset="0"/>
                <a:cs typeface="Times New Roman" panose="02020603050405020304" pitchFamily="18" charset="0"/>
              </a:rPr>
              <a:t> Zato misao o prekogrobnom životu nalazimo kod svih religija. Zašto Egipćani sahranjuju svoje mrtve  u nadi da je smrt prijelaz u drugi život, ostavljajući  u njihovim grobovima sve ono što misle da će im na tom putu biti potrebno. Odakle kod orijentalnih religija ideja o reinkarnaciji?</a:t>
            </a:r>
            <a:br>
              <a:rPr lang="hr-HR" dirty="0">
                <a:latin typeface="Calibri" panose="020F0502020204030204" pitchFamily="34" charset="0"/>
                <a:ea typeface="Calibri" panose="020F0502020204030204" pitchFamily="34" charset="0"/>
                <a:cs typeface="Times New Roman" panose="02020603050405020304" pitchFamily="18" charset="0"/>
              </a:rPr>
            </a:br>
            <a:endParaRPr lang="hr-HR" dirty="0">
              <a:latin typeface="Calibri" panose="020F0502020204030204" pitchFamily="34" charset="0"/>
              <a:ea typeface="Calibri" panose="020F0502020204030204" pitchFamily="34" charset="0"/>
              <a:cs typeface="Times New Roman" panose="02020603050405020304" pitchFamily="18" charset="0"/>
            </a:endParaRP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2420888"/>
            <a:ext cx="8856984" cy="4320480"/>
          </a:xfrm>
          <a:prstGeom prst="rect">
            <a:avLst/>
          </a:prstGeom>
          <a:effectLst>
            <a:glow rad="228600">
              <a:schemeClr val="accent4">
                <a:satMod val="175000"/>
                <a:alpha val="40000"/>
              </a:schemeClr>
            </a:glow>
          </a:effectLst>
        </p:spPr>
      </p:pic>
    </p:spTree>
    <p:extLst>
      <p:ext uri="{BB962C8B-B14F-4D97-AF65-F5344CB8AC3E}">
        <p14:creationId xmlns:p14="http://schemas.microsoft.com/office/powerpoint/2010/main" val="14381296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07504" y="188640"/>
            <a:ext cx="8928992" cy="1277786"/>
          </a:xfrm>
          <a:prstGeom prst="rect">
            <a:avLst/>
          </a:prstGeom>
          <a:solidFill>
            <a:schemeClr val="accent2">
              <a:lumMod val="20000"/>
              <a:lumOff val="80000"/>
            </a:schemeClr>
          </a:solidFill>
          <a:effectLst>
            <a:glow rad="228600">
              <a:schemeClr val="accent2">
                <a:satMod val="175000"/>
                <a:alpha val="40000"/>
              </a:schemeClr>
            </a:glow>
          </a:effectLst>
        </p:spPr>
        <p:txBody>
          <a:bodyPr wrap="square">
            <a:spAutoFit/>
          </a:bodyPr>
          <a:lstStyle/>
          <a:p>
            <a:pPr>
              <a:lnSpc>
                <a:spcPct val="107000"/>
              </a:lnSpc>
              <a:spcAft>
                <a:spcPts val="800"/>
              </a:spcAft>
            </a:pP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Nisu li to sve vapaji oni najdublje iskre koja tinja u čovjeku, iskra vapaja za vječnošću</a:t>
            </a:r>
            <a:r>
              <a:rPr lang="hr-HR" dirty="0">
                <a:latin typeface="Calibri" panose="020F0502020204030204" pitchFamily="34" charset="0"/>
                <a:ea typeface="Calibri" panose="020F0502020204030204" pitchFamily="34" charset="0"/>
                <a:cs typeface="Times New Roman" panose="02020603050405020304" pitchFamily="18" charset="0"/>
              </a:rPr>
              <a:t>. Smrt je toliko apsurdna, da kada i ne bi od Boga bio objavljen život iza smrti, čovjek bi ga morao izmisliti. Jer, za razliku od svih drugih bića na ovoj zemlji, čovjek jedini nosi u sebi želju za vječnošću, iskonski nagon da stalno bude, da nikada ne prestane postojati.</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1466426"/>
            <a:ext cx="8784976" cy="5391574"/>
          </a:xfrm>
          <a:prstGeom prst="rect">
            <a:avLst/>
          </a:prstGeom>
          <a:effectLst>
            <a:glow rad="228600">
              <a:schemeClr val="accent2">
                <a:satMod val="175000"/>
                <a:alpha val="40000"/>
              </a:schemeClr>
            </a:glow>
          </a:effectLst>
        </p:spPr>
      </p:pic>
    </p:spTree>
    <p:extLst>
      <p:ext uri="{BB962C8B-B14F-4D97-AF65-F5344CB8AC3E}">
        <p14:creationId xmlns:p14="http://schemas.microsoft.com/office/powerpoint/2010/main" val="4120976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79512" y="116632"/>
            <a:ext cx="8856984" cy="1969322"/>
          </a:xfrm>
          <a:prstGeom prst="rect">
            <a:avLst/>
          </a:prstGeom>
          <a:solidFill>
            <a:schemeClr val="accent6">
              <a:lumMod val="20000"/>
              <a:lumOff val="80000"/>
            </a:schemeClr>
          </a:solidFill>
          <a:effectLst>
            <a:glow rad="228600">
              <a:schemeClr val="accent6">
                <a:satMod val="175000"/>
                <a:alpha val="40000"/>
              </a:schemeClr>
            </a:glow>
          </a:effectLst>
        </p:spPr>
        <p:txBody>
          <a:bodyPr wrap="square">
            <a:spAutoFit/>
          </a:bodyPr>
          <a:lstStyle/>
          <a:p>
            <a:pPr>
              <a:lnSpc>
                <a:spcPct val="107000"/>
              </a:lnSpc>
              <a:spcAft>
                <a:spcPts val="800"/>
              </a:spcAft>
            </a:pPr>
            <a:r>
              <a:rPr lang="hr-HR"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Smisao života</a:t>
            </a:r>
            <a:r>
              <a:rPr lang="hr-HR" dirty="0">
                <a:latin typeface="Calibri" panose="020F0502020204030204" pitchFamily="34" charset="0"/>
                <a:ea typeface="Calibri" panose="020F0502020204030204" pitchFamily="34" charset="0"/>
                <a:cs typeface="Times New Roman" panose="02020603050405020304" pitchFamily="18" charset="0"/>
              </a:rPr>
              <a:t/>
            </a:r>
            <a:br>
              <a:rPr lang="hr-HR" dirty="0">
                <a:latin typeface="Calibri" panose="020F0502020204030204" pitchFamily="34" charset="0"/>
                <a:ea typeface="Calibri" panose="020F0502020204030204" pitchFamily="34" charset="0"/>
                <a:cs typeface="Times New Roman" panose="02020603050405020304" pitchFamily="18" charset="0"/>
              </a:rPr>
            </a:br>
            <a:r>
              <a:rPr lang="hr-HR" dirty="0">
                <a:latin typeface="Calibri" panose="020F0502020204030204" pitchFamily="34" charset="0"/>
                <a:ea typeface="Calibri" panose="020F0502020204030204" pitchFamily="34" charset="0"/>
                <a:cs typeface="Times New Roman" panose="02020603050405020304" pitchFamily="18" charset="0"/>
              </a:rPr>
              <a:t>Kao što smo u uvodnom dijelu spomenuli,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s pitanjem smrti najtješnje je povezan i smisao čovjekova života</a:t>
            </a:r>
            <a:r>
              <a:rPr lang="hr-HR" dirty="0">
                <a:latin typeface="Calibri" panose="020F0502020204030204" pitchFamily="34" charset="0"/>
                <a:ea typeface="Calibri" panose="020F0502020204030204" pitchFamily="34" charset="0"/>
                <a:cs typeface="Times New Roman" panose="02020603050405020304" pitchFamily="18" charset="0"/>
              </a:rPr>
              <a:t>. Pitanje smisla života integralno spada u razmišljanje o smrti. Zašto živjeti, zašto kvalitetno živjeti ako sve završava uništenjem. Čemu se zavaravati životom koji nije pravi </a:t>
            </a:r>
            <a:r>
              <a:rPr lang="hr-HR" dirty="0" smtClean="0">
                <a:latin typeface="Calibri" panose="020F0502020204030204" pitchFamily="34" charset="0"/>
                <a:ea typeface="Calibri" panose="020F0502020204030204" pitchFamily="34" charset="0"/>
                <a:cs typeface="Times New Roman" panose="02020603050405020304" pitchFamily="18" charset="0"/>
              </a:rPr>
              <a:t>život, </a:t>
            </a:r>
            <a:r>
              <a:rPr lang="hr-HR" dirty="0">
                <a:latin typeface="Calibri" panose="020F0502020204030204" pitchFamily="34" charset="0"/>
                <a:ea typeface="Calibri" panose="020F0502020204030204" pitchFamily="34" charset="0"/>
                <a:cs typeface="Times New Roman" panose="02020603050405020304" pitchFamily="18" charset="0"/>
              </a:rPr>
              <a:t>već određena često jadna privremenost. Čovjek je najtragičnije biće na ovoj zemlji jer spoznaje tu </a:t>
            </a:r>
            <a:r>
              <a:rPr lang="hr-HR" dirty="0" smtClean="0">
                <a:latin typeface="Calibri" panose="020F0502020204030204" pitchFamily="34" charset="0"/>
                <a:ea typeface="Calibri" panose="020F0502020204030204" pitchFamily="34" charset="0"/>
                <a:cs typeface="Times New Roman" panose="02020603050405020304" pitchFamily="18" charset="0"/>
              </a:rPr>
              <a:t>svoju </a:t>
            </a:r>
            <a:r>
              <a:rPr lang="hr-HR" dirty="0">
                <a:latin typeface="Calibri" panose="020F0502020204030204" pitchFamily="34" charset="0"/>
                <a:ea typeface="Calibri" panose="020F0502020204030204" pitchFamily="34" charset="0"/>
                <a:cs typeface="Times New Roman" panose="02020603050405020304" pitchFamily="18" charset="0"/>
              </a:rPr>
              <a:t>privremenost koja se zove život. </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2132856"/>
            <a:ext cx="8856984" cy="4464496"/>
          </a:xfrm>
          <a:prstGeom prst="rect">
            <a:avLst/>
          </a:prstGeom>
          <a:effectLst>
            <a:glow rad="228600">
              <a:schemeClr val="accent6">
                <a:satMod val="175000"/>
                <a:alpha val="40000"/>
              </a:schemeClr>
            </a:glow>
          </a:effectLst>
        </p:spPr>
      </p:pic>
    </p:spTree>
    <p:extLst>
      <p:ext uri="{BB962C8B-B14F-4D97-AF65-F5344CB8AC3E}">
        <p14:creationId xmlns:p14="http://schemas.microsoft.com/office/powerpoint/2010/main" val="34741002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39105" y="188640"/>
            <a:ext cx="8856984" cy="1973104"/>
          </a:xfrm>
          <a:prstGeom prst="rect">
            <a:avLst/>
          </a:prstGeom>
          <a:solidFill>
            <a:schemeClr val="accent4">
              <a:lumMod val="20000"/>
              <a:lumOff val="80000"/>
            </a:schemeClr>
          </a:solidFill>
          <a:effectLst>
            <a:glow rad="228600">
              <a:schemeClr val="accent4">
                <a:satMod val="175000"/>
                <a:alpha val="40000"/>
              </a:schemeClr>
            </a:glow>
          </a:effectLst>
        </p:spPr>
        <p:txBody>
          <a:bodyPr wrap="square">
            <a:spAutoFit/>
          </a:bodyPr>
          <a:lstStyle/>
          <a:p>
            <a:pPr>
              <a:lnSpc>
                <a:spcPct val="107000"/>
              </a:lnSpc>
              <a:spcAft>
                <a:spcPts val="800"/>
              </a:spcAft>
            </a:pP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On je jedini svjestan  tog svojega </a:t>
            </a:r>
            <a:r>
              <a:rPr lang="hr-HR" b="1"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besmisla</a:t>
            </a:r>
            <a:r>
              <a:rPr lang="hr-HR" dirty="0">
                <a:latin typeface="Calibri" panose="020F0502020204030204" pitchFamily="34" charset="0"/>
                <a:ea typeface="Calibri" panose="020F0502020204030204" pitchFamily="34" charset="0"/>
                <a:cs typeface="Times New Roman" panose="02020603050405020304" pitchFamily="18" charset="0"/>
              </a:rPr>
              <a:t>, činjenica da se priroda gadno s njime poigrala. Zašto roditi novo biće na svijet? Zar zato da proživi taj apsurd smrti i besmisao koji živi njegov roditelj. A što da kažemo čovjeku koji je u naponu snage spoznao da je obolio od neizlječive bolesti i da, ako postoji samo ovozemaljski život, onda pred njim ne stoji više nikakav život. Ne vrtimo li se u začaranom krugu </a:t>
            </a:r>
            <a:r>
              <a:rPr lang="hr-HR" dirty="0" err="1">
                <a:latin typeface="Calibri" panose="020F0502020204030204" pitchFamily="34" charset="0"/>
                <a:ea typeface="Calibri" panose="020F0502020204030204" pitchFamily="34" charset="0"/>
                <a:cs typeface="Times New Roman" panose="02020603050405020304" pitchFamily="18" charset="0"/>
              </a:rPr>
              <a:t>besmisla</a:t>
            </a:r>
            <a:r>
              <a:rPr lang="hr-HR" dirty="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hr-HR" dirty="0">
                <a:latin typeface="Calibri" panose="020F0502020204030204" pitchFamily="34" charset="0"/>
                <a:ea typeface="Calibri" panose="020F0502020204030204" pitchFamily="34" charset="0"/>
                <a:cs typeface="Times New Roman" panose="02020603050405020304" pitchFamily="18" charset="0"/>
              </a:rPr>
              <a:t> </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1" y="1916832"/>
            <a:ext cx="8816577" cy="4824536"/>
          </a:xfrm>
          <a:prstGeom prst="rect">
            <a:avLst/>
          </a:prstGeom>
          <a:effectLst>
            <a:glow rad="228600">
              <a:schemeClr val="accent4">
                <a:satMod val="175000"/>
                <a:alpha val="40000"/>
              </a:schemeClr>
            </a:glow>
          </a:effectLst>
        </p:spPr>
      </p:pic>
    </p:spTree>
    <p:extLst>
      <p:ext uri="{BB962C8B-B14F-4D97-AF65-F5344CB8AC3E}">
        <p14:creationId xmlns:p14="http://schemas.microsoft.com/office/powerpoint/2010/main" val="2112791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07504" y="188640"/>
            <a:ext cx="8856984" cy="2562048"/>
          </a:xfrm>
          <a:prstGeom prst="rect">
            <a:avLst/>
          </a:prstGeom>
          <a:solidFill>
            <a:schemeClr val="accent2">
              <a:lumMod val="20000"/>
              <a:lumOff val="80000"/>
            </a:schemeClr>
          </a:solidFill>
          <a:effectLst>
            <a:glow rad="228600">
              <a:schemeClr val="accent2">
                <a:satMod val="175000"/>
                <a:alpha val="40000"/>
              </a:schemeClr>
            </a:glow>
          </a:effectLst>
        </p:spPr>
        <p:txBody>
          <a:bodyPr wrap="square">
            <a:spAutoFit/>
          </a:bodyPr>
          <a:lstStyle/>
          <a:p>
            <a:pPr>
              <a:lnSpc>
                <a:spcPct val="107000"/>
              </a:lnSpc>
              <a:spcAft>
                <a:spcPts val="800"/>
              </a:spcAft>
            </a:pPr>
            <a:r>
              <a:rPr lang="hr-HR"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Ima li Crkva odgovor? </a:t>
            </a:r>
            <a:r>
              <a:rPr lang="hr-HR" dirty="0">
                <a:latin typeface="Calibri" panose="020F0502020204030204" pitchFamily="34" charset="0"/>
                <a:ea typeface="Calibri" panose="020F0502020204030204" pitchFamily="34" charset="0"/>
                <a:cs typeface="Times New Roman" panose="02020603050405020304" pitchFamily="18" charset="0"/>
              </a:rPr>
              <a:t/>
            </a:r>
            <a:br>
              <a:rPr lang="hr-HR" dirty="0">
                <a:latin typeface="Calibri" panose="020F0502020204030204" pitchFamily="34" charset="0"/>
                <a:ea typeface="Calibri" panose="020F0502020204030204" pitchFamily="34" charset="0"/>
                <a:cs typeface="Times New Roman" panose="02020603050405020304" pitchFamily="18" charset="0"/>
              </a:rPr>
            </a:br>
            <a:r>
              <a:rPr lang="hr-HR" dirty="0">
                <a:latin typeface="Calibri" panose="020F0502020204030204" pitchFamily="34" charset="0"/>
                <a:ea typeface="Calibri" panose="020F0502020204030204" pitchFamily="34" charset="0"/>
                <a:cs typeface="Times New Roman" panose="02020603050405020304" pitchFamily="18" charset="0"/>
              </a:rPr>
              <a:t>Što Crkva danas može pružiti kao odgovor suvremenom čovjeku i nije li ona </a:t>
            </a:r>
            <a:r>
              <a:rPr lang="hr-HR" dirty="0" smtClean="0">
                <a:latin typeface="Calibri" panose="020F0502020204030204" pitchFamily="34" charset="0"/>
                <a:ea typeface="Calibri" panose="020F0502020204030204" pitchFamily="34" charset="0"/>
                <a:cs typeface="Times New Roman" panose="02020603050405020304" pitchFamily="18" charset="0"/>
              </a:rPr>
              <a:t>nemoćna </a:t>
            </a:r>
            <a:r>
              <a:rPr lang="hr-HR" dirty="0">
                <a:latin typeface="Calibri" panose="020F0502020204030204" pitchFamily="34" charset="0"/>
                <a:ea typeface="Calibri" panose="020F0502020204030204" pitchFamily="34" charset="0"/>
                <a:cs typeface="Times New Roman" panose="02020603050405020304" pitchFamily="18" charset="0"/>
              </a:rPr>
              <a:t>kao i svi ostali? Ta i njezini su članovi samo ljudi koji umiru i koje svakim danom sahranjujemo. </a:t>
            </a:r>
            <a:r>
              <a:rPr lang="hr-HR" b="1" dirty="0">
                <a:latin typeface="Calibri" panose="020F0502020204030204" pitchFamily="34" charset="0"/>
                <a:ea typeface="Calibri" panose="020F0502020204030204" pitchFamily="34" charset="0"/>
                <a:cs typeface="Times New Roman" panose="02020603050405020304" pitchFamily="18" charset="0"/>
              </a:rPr>
              <a:t>Kad bi Crkva nosila samo ljudske odgovore na čovjekov apsurd smrti, bila bi isto tako nemoćna kao i svi drugi.</a:t>
            </a:r>
            <a:r>
              <a:rPr lang="hr-HR" dirty="0">
                <a:latin typeface="Calibri" panose="020F0502020204030204" pitchFamily="34" charset="0"/>
                <a:ea typeface="Calibri" panose="020F0502020204030204" pitchFamily="34" charset="0"/>
                <a:cs typeface="Times New Roman" panose="02020603050405020304" pitchFamily="18" charset="0"/>
              </a:rPr>
              <a:t>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No, njezino je izuzetno </a:t>
            </a:r>
            <a:r>
              <a:rPr lang="hr-HR"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mjesto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i poslanje upravo stoga što današnjem čovjeku nosi Božju poruku o životu, smislu života i njegovoj smrti. </a:t>
            </a:r>
            <a:r>
              <a:rPr lang="hr-HR" dirty="0">
                <a:latin typeface="Calibri" panose="020F0502020204030204" pitchFamily="34" charset="0"/>
                <a:ea typeface="Calibri" panose="020F0502020204030204" pitchFamily="34" charset="0"/>
                <a:cs typeface="Times New Roman" panose="02020603050405020304" pitchFamily="18" charset="0"/>
              </a:rPr>
              <a:t>To je poruka koja do kraja oslobađa, koja pred čovjekov život stavlja novi predznak, predznak smisla, radosti i vrijednosti. </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2750688"/>
            <a:ext cx="8856984" cy="3918672"/>
          </a:xfrm>
          <a:prstGeom prst="rect">
            <a:avLst/>
          </a:prstGeom>
          <a:effectLst>
            <a:glow rad="228600">
              <a:schemeClr val="accent2">
                <a:satMod val="175000"/>
                <a:alpha val="40000"/>
              </a:schemeClr>
            </a:glow>
          </a:effectLst>
        </p:spPr>
      </p:pic>
    </p:spTree>
    <p:extLst>
      <p:ext uri="{BB962C8B-B14F-4D97-AF65-F5344CB8AC3E}">
        <p14:creationId xmlns:p14="http://schemas.microsoft.com/office/powerpoint/2010/main" val="35670628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79512" y="188640"/>
            <a:ext cx="8856984" cy="3154774"/>
          </a:xfrm>
          <a:prstGeom prst="rect">
            <a:avLst/>
          </a:prstGeom>
          <a:solidFill>
            <a:srgbClr val="DEEBF7"/>
          </a:solidFill>
          <a:effectLst>
            <a:glow rad="228600">
              <a:schemeClr val="accent1">
                <a:satMod val="175000"/>
                <a:alpha val="40000"/>
              </a:schemeClr>
            </a:glow>
          </a:effectLst>
        </p:spPr>
        <p:txBody>
          <a:bodyPr wrap="square">
            <a:spAutoFit/>
          </a:bodyPr>
          <a:lstStyle/>
          <a:p>
            <a:pPr>
              <a:lnSpc>
                <a:spcPct val="107000"/>
              </a:lnSpc>
              <a:spcAft>
                <a:spcPts val="800"/>
              </a:spcAft>
            </a:pPr>
            <a:r>
              <a:rPr lang="hr-HR" sz="2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Smrt je pobijeđena </a:t>
            </a:r>
            <a:r>
              <a:rPr lang="hr-HR" dirty="0">
                <a:latin typeface="Calibri" panose="020F0502020204030204" pitchFamily="34" charset="0"/>
                <a:ea typeface="Calibri" panose="020F0502020204030204" pitchFamily="34" charset="0"/>
                <a:cs typeface="Times New Roman" panose="02020603050405020304" pitchFamily="18" charset="0"/>
              </a:rPr>
              <a:t/>
            </a:r>
            <a:br>
              <a:rPr lang="hr-HR" dirty="0">
                <a:latin typeface="Calibri" panose="020F0502020204030204" pitchFamily="34" charset="0"/>
                <a:ea typeface="Calibri" panose="020F0502020204030204" pitchFamily="34" charset="0"/>
                <a:cs typeface="Times New Roman" panose="02020603050405020304" pitchFamily="18" charset="0"/>
              </a:rPr>
            </a:br>
            <a:r>
              <a:rPr lang="hr-HR" dirty="0">
                <a:latin typeface="Calibri" panose="020F0502020204030204" pitchFamily="34" charset="0"/>
                <a:ea typeface="Calibri" panose="020F0502020204030204" pitchFamily="34" charset="0"/>
                <a:cs typeface="Times New Roman" panose="02020603050405020304" pitchFamily="18" charset="0"/>
              </a:rPr>
              <a:t>Temeljna je Božja poruka koju Crkva govori i svjedoči današnjem čovjeku: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smrt je već pobijeđena</a:t>
            </a:r>
            <a:r>
              <a:rPr lang="hr-HR" dirty="0">
                <a:latin typeface="Calibri" panose="020F0502020204030204" pitchFamily="34" charset="0"/>
                <a:ea typeface="Calibri" panose="020F0502020204030204" pitchFamily="34" charset="0"/>
                <a:cs typeface="Times New Roman" panose="02020603050405020304" pitchFamily="18" charset="0"/>
              </a:rPr>
              <a:t>. I to je pobijeđena u svojoj najvećoj oštrici, a to je da, usprkos biološkom </a:t>
            </a:r>
            <a:r>
              <a:rPr lang="hr-HR" dirty="0" smtClean="0">
                <a:latin typeface="Calibri" panose="020F0502020204030204" pitchFamily="34" charset="0"/>
                <a:ea typeface="Calibri" panose="020F0502020204030204" pitchFamily="34" charset="0"/>
                <a:cs typeface="Times New Roman" panose="02020603050405020304" pitchFamily="18" charset="0"/>
              </a:rPr>
              <a:t>um</a:t>
            </a:r>
            <a:r>
              <a:rPr lang="hr-HR" dirty="0" smtClean="0">
                <a:latin typeface="Calibri" panose="020F0502020204030204" pitchFamily="34" charset="0"/>
                <a:ea typeface="Calibri" panose="020F0502020204030204" pitchFamily="34" charset="0"/>
                <a:cs typeface="Times New Roman" panose="02020603050405020304" pitchFamily="18" charset="0"/>
              </a:rPr>
              <a:t>iranju </a:t>
            </a:r>
            <a:r>
              <a:rPr lang="hr-HR" dirty="0">
                <a:latin typeface="Calibri" panose="020F0502020204030204" pitchFamily="34" charset="0"/>
                <a:ea typeface="Calibri" panose="020F0502020204030204" pitchFamily="34" charset="0"/>
                <a:cs typeface="Times New Roman" panose="02020603050405020304" pitchFamily="18" charset="0"/>
              </a:rPr>
              <a:t>čovjeka, ona ne može uništiti njegovo biće.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Ona označava samo prijelaz iz jednog života u drugi.</a:t>
            </a:r>
            <a:r>
              <a:rPr lang="hr-HR" dirty="0">
                <a:latin typeface="Calibri" panose="020F0502020204030204" pitchFamily="34" charset="0"/>
                <a:ea typeface="Calibri" panose="020F0502020204030204" pitchFamily="34" charset="0"/>
                <a:cs typeface="Times New Roman" panose="02020603050405020304" pitchFamily="18" charset="0"/>
              </a:rPr>
              <a:t> </a:t>
            </a:r>
            <a:r>
              <a:rPr lang="hr-HR" b="1" dirty="0">
                <a:latin typeface="Calibri" panose="020F0502020204030204" pitchFamily="34" charset="0"/>
                <a:ea typeface="Calibri" panose="020F0502020204030204" pitchFamily="34" charset="0"/>
                <a:cs typeface="Times New Roman" panose="02020603050405020304" pitchFamily="18" charset="0"/>
              </a:rPr>
              <a:t>A ta </a:t>
            </a:r>
            <a:r>
              <a:rPr lang="hr-HR" b="1" dirty="0" smtClean="0">
                <a:latin typeface="Calibri" panose="020F0502020204030204" pitchFamily="34" charset="0"/>
                <a:ea typeface="Calibri" panose="020F0502020204030204" pitchFamily="34" charset="0"/>
                <a:cs typeface="Times New Roman" panose="02020603050405020304" pitchFamily="18" charset="0"/>
              </a:rPr>
              <a:t>se </a:t>
            </a:r>
            <a:r>
              <a:rPr lang="hr-HR" b="1" dirty="0">
                <a:latin typeface="Calibri" panose="020F0502020204030204" pitchFamily="34" charset="0"/>
                <a:ea typeface="Calibri" panose="020F0502020204030204" pitchFamily="34" charset="0"/>
                <a:cs typeface="Times New Roman" panose="02020603050405020304" pitchFamily="18" charset="0"/>
              </a:rPr>
              <a:t>pobjeda dogodila u Isusu Kristu. </a:t>
            </a:r>
            <a:r>
              <a:rPr lang="hr-HR" dirty="0">
                <a:latin typeface="Calibri" panose="020F0502020204030204" pitchFamily="34" charset="0"/>
                <a:ea typeface="Calibri" panose="020F0502020204030204" pitchFamily="34" charset="0"/>
                <a:cs typeface="Times New Roman" panose="02020603050405020304" pitchFamily="18" charset="0"/>
              </a:rPr>
              <a:t>On je pobijedio smrt i obeskrijepio je u njezinoj razornoj moći. Iz njegove poslušne smrti na križu izrastao je život,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život za sve ljude.</a:t>
            </a:r>
            <a:r>
              <a:rPr lang="hr-HR" dirty="0">
                <a:latin typeface="Calibri" panose="020F0502020204030204" pitchFamily="34" charset="0"/>
                <a:ea typeface="Calibri" panose="020F0502020204030204" pitchFamily="34" charset="0"/>
                <a:cs typeface="Times New Roman" panose="02020603050405020304" pitchFamily="18" charset="0"/>
              </a:rPr>
              <a:t> </a:t>
            </a:r>
            <a:r>
              <a:rPr lang="hr-HR" dirty="0" smtClean="0">
                <a:latin typeface="Calibri" panose="020F0502020204030204" pitchFamily="34" charset="0"/>
                <a:ea typeface="Calibri" panose="020F0502020204030204" pitchFamily="34" charset="0"/>
                <a:cs typeface="Times New Roman" panose="02020603050405020304" pitchFamily="18" charset="0"/>
              </a:rPr>
              <a:t>Po </a:t>
            </a:r>
            <a:r>
              <a:rPr lang="hr-HR" dirty="0">
                <a:latin typeface="Calibri" panose="020F0502020204030204" pitchFamily="34" charset="0"/>
                <a:ea typeface="Calibri" panose="020F0502020204030204" pitchFamily="34" charset="0"/>
                <a:cs typeface="Times New Roman" panose="02020603050405020304" pitchFamily="18" charset="0"/>
              </a:rPr>
              <a:t>njemu smo, kao njegova braća i sestre , svi postali sinovi uskrsnuća. On se očitovao svojima kao pobjednik smrti,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očitovao se ŽIV. </a:t>
            </a:r>
            <a:r>
              <a:rPr lang="hr-HR" dirty="0">
                <a:latin typeface="Calibri" panose="020F0502020204030204" pitchFamily="34" charset="0"/>
                <a:ea typeface="Calibri" panose="020F0502020204030204" pitchFamily="34" charset="0"/>
                <a:cs typeface="Times New Roman" panose="02020603050405020304" pitchFamily="18" charset="0"/>
              </a:rPr>
              <a:t>I svakom je čovjeku pribavio taj dar uskrsnuća, svakog je čovjeka oslobodio razornog djelovanja smrti. I to je božanska istina o čovjeku. Istina sigurna i ne </a:t>
            </a:r>
            <a:r>
              <a:rPr lang="hr-HR" dirty="0" err="1">
                <a:latin typeface="Calibri" panose="020F0502020204030204" pitchFamily="34" charset="0"/>
                <a:ea typeface="Calibri" panose="020F0502020204030204" pitchFamily="34" charset="0"/>
                <a:cs typeface="Times New Roman" panose="02020603050405020304" pitchFamily="18" charset="0"/>
              </a:rPr>
              <a:t>prevarljiva</a:t>
            </a:r>
            <a:r>
              <a:rPr lang="hr-HR" dirty="0">
                <a:latin typeface="Calibri" panose="020F0502020204030204" pitchFamily="34" charset="0"/>
                <a:ea typeface="Calibri" panose="020F0502020204030204" pitchFamily="34" charset="0"/>
                <a:cs typeface="Times New Roman" panose="02020603050405020304" pitchFamily="18" charset="0"/>
              </a:rPr>
              <a:t>. I to je, i jedino to, pravi odgovor na zagonetku smrti  i apsurd smrti. </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3343414"/>
            <a:ext cx="8856984" cy="3325946"/>
          </a:xfrm>
          <a:prstGeom prst="rect">
            <a:avLst/>
          </a:prstGeom>
          <a:effectLst>
            <a:glow rad="228600">
              <a:schemeClr val="accent1">
                <a:satMod val="175000"/>
                <a:alpha val="40000"/>
              </a:schemeClr>
            </a:glow>
          </a:effectLst>
        </p:spPr>
      </p:pic>
    </p:spTree>
    <p:extLst>
      <p:ext uri="{BB962C8B-B14F-4D97-AF65-F5344CB8AC3E}">
        <p14:creationId xmlns:p14="http://schemas.microsoft.com/office/powerpoint/2010/main" val="17237187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79512" y="188640"/>
            <a:ext cx="8784976" cy="6447791"/>
          </a:xfrm>
          <a:prstGeom prst="rect">
            <a:avLst/>
          </a:prstGeom>
          <a:solidFill>
            <a:srgbClr val="FFFF99"/>
          </a:solidFill>
          <a:effectLst>
            <a:glow rad="228600">
              <a:schemeClr val="accent6">
                <a:satMod val="175000"/>
                <a:alpha val="40000"/>
              </a:schemeClr>
            </a:glow>
          </a:effectLst>
        </p:spPr>
        <p:txBody>
          <a:bodyPr wrap="square">
            <a:spAutoFit/>
          </a:bodyPr>
          <a:lstStyle/>
          <a:p>
            <a:pPr>
              <a:lnSpc>
                <a:spcPct val="107000"/>
              </a:lnSpc>
              <a:spcAft>
                <a:spcPts val="800"/>
              </a:spcAft>
            </a:pPr>
            <a:r>
              <a:rPr lang="hr-HR" sz="9600" dirty="0">
                <a:latin typeface="Calibri" panose="020F0502020204030204" pitchFamily="34" charset="0"/>
                <a:ea typeface="Calibri" panose="020F0502020204030204" pitchFamily="34" charset="0"/>
                <a:cs typeface="Times New Roman" panose="02020603050405020304" pitchFamily="18" charset="0"/>
              </a:rPr>
              <a:t>Evo svjedočanstva  Božje riječi: </a:t>
            </a:r>
          </a:p>
          <a:p>
            <a:pPr>
              <a:lnSpc>
                <a:spcPct val="107000"/>
              </a:lnSpc>
              <a:spcAft>
                <a:spcPts val="800"/>
              </a:spcAft>
            </a:pPr>
            <a:r>
              <a:rPr lang="hr-HR" sz="9600" dirty="0">
                <a:latin typeface="Calibri" panose="020F0502020204030204" pitchFamily="34" charset="0"/>
                <a:ea typeface="Calibri" panose="020F0502020204030204" pitchFamily="34" charset="0"/>
                <a:cs typeface="Times New Roman" panose="02020603050405020304" pitchFamily="18" charset="0"/>
              </a:rPr>
              <a:t>1 Kor 15,3-8</a:t>
            </a:r>
          </a:p>
        </p:txBody>
      </p:sp>
    </p:spTree>
    <p:extLst>
      <p:ext uri="{BB962C8B-B14F-4D97-AF65-F5344CB8AC3E}">
        <p14:creationId xmlns:p14="http://schemas.microsoft.com/office/powerpoint/2010/main" val="1175642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755576" y="2132856"/>
            <a:ext cx="7767063" cy="1602939"/>
          </a:xfrm>
          <a:prstGeom prst="rect">
            <a:avLst/>
          </a:prstGeom>
          <a:solidFill>
            <a:srgbClr val="FFFF99"/>
          </a:solidFill>
        </p:spPr>
        <p:txBody>
          <a:bodyPr wrap="none">
            <a:spAutoFit/>
          </a:bodyPr>
          <a:lstStyle/>
          <a:p>
            <a:pPr>
              <a:lnSpc>
                <a:spcPct val="107000"/>
              </a:lnSpc>
              <a:spcAft>
                <a:spcPts val="800"/>
              </a:spcAft>
            </a:pPr>
            <a:r>
              <a:rPr lang="hr-HR" sz="9600" dirty="0">
                <a:latin typeface="Calibri" panose="020F0502020204030204" pitchFamily="34" charset="0"/>
                <a:ea typeface="Calibri" panose="020F0502020204030204" pitchFamily="34" charset="0"/>
                <a:cs typeface="Times New Roman" panose="02020603050405020304" pitchFamily="18" charset="0"/>
              </a:rPr>
              <a:t>1 Kor 15, 12-16</a:t>
            </a:r>
          </a:p>
        </p:txBody>
      </p:sp>
    </p:spTree>
    <p:extLst>
      <p:ext uri="{BB962C8B-B14F-4D97-AF65-F5344CB8AC3E}">
        <p14:creationId xmlns:p14="http://schemas.microsoft.com/office/powerpoint/2010/main" val="11164492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043608" y="2132856"/>
            <a:ext cx="7459286" cy="1602939"/>
          </a:xfrm>
          <a:prstGeom prst="rect">
            <a:avLst/>
          </a:prstGeom>
          <a:solidFill>
            <a:srgbClr val="FFFF99"/>
          </a:solidFill>
        </p:spPr>
        <p:txBody>
          <a:bodyPr wrap="none">
            <a:spAutoFit/>
          </a:bodyPr>
          <a:lstStyle/>
          <a:p>
            <a:pPr>
              <a:lnSpc>
                <a:spcPct val="107000"/>
              </a:lnSpc>
              <a:spcAft>
                <a:spcPts val="800"/>
              </a:spcAft>
            </a:pPr>
            <a:r>
              <a:rPr lang="hr-HR" sz="9600" dirty="0">
                <a:latin typeface="Calibri" panose="020F0502020204030204" pitchFamily="34" charset="0"/>
                <a:ea typeface="Calibri" panose="020F0502020204030204" pitchFamily="34" charset="0"/>
                <a:cs typeface="Times New Roman" panose="02020603050405020304" pitchFamily="18" charset="0"/>
              </a:rPr>
              <a:t>1 Kor 15 20-26</a:t>
            </a:r>
          </a:p>
        </p:txBody>
      </p:sp>
    </p:spTree>
    <p:extLst>
      <p:ext uri="{BB962C8B-B14F-4D97-AF65-F5344CB8AC3E}">
        <p14:creationId xmlns:p14="http://schemas.microsoft.com/office/powerpoint/2010/main" val="40544768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79512" y="260648"/>
            <a:ext cx="8784976" cy="1969322"/>
          </a:xfrm>
          <a:prstGeom prst="rect">
            <a:avLst/>
          </a:prstGeom>
          <a:solidFill>
            <a:schemeClr val="accent4">
              <a:lumMod val="20000"/>
              <a:lumOff val="80000"/>
            </a:schemeClr>
          </a:solidFill>
          <a:effectLst>
            <a:glow rad="228600">
              <a:schemeClr val="accent2">
                <a:satMod val="175000"/>
                <a:alpha val="40000"/>
              </a:schemeClr>
            </a:glow>
          </a:effectLst>
        </p:spPr>
        <p:txBody>
          <a:bodyPr wrap="square">
            <a:spAutoFit/>
          </a:bodyPr>
          <a:lstStyle/>
          <a:p>
            <a:pPr>
              <a:lnSpc>
                <a:spcPct val="107000"/>
              </a:lnSpc>
              <a:spcAft>
                <a:spcPts val="800"/>
              </a:spcAft>
            </a:pPr>
            <a:r>
              <a:rPr lang="hr-HR"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Koje li poruke, koje li nade? </a:t>
            </a:r>
            <a:r>
              <a:rPr lang="hr-HR" dirty="0">
                <a:latin typeface="Calibri" panose="020F0502020204030204" pitchFamily="34" charset="0"/>
                <a:ea typeface="Calibri" panose="020F0502020204030204" pitchFamily="34" charset="0"/>
                <a:cs typeface="Times New Roman" panose="02020603050405020304" pitchFamily="18" charset="0"/>
              </a:rPr>
              <a:t>A koje li garancije: </a:t>
            </a:r>
            <a:r>
              <a:rPr lang="hr-HR" b="1" dirty="0">
                <a:latin typeface="Calibri" panose="020F0502020204030204" pitchFamily="34" charset="0"/>
                <a:ea typeface="Calibri" panose="020F0502020204030204" pitchFamily="34" charset="0"/>
                <a:cs typeface="Times New Roman" panose="02020603050405020304" pitchFamily="18" charset="0"/>
              </a:rPr>
              <a:t>Sam Bog koji je uskrsnulog Krista očitovao svijetu, jamči i za našu pobjedu nad smrću</a:t>
            </a:r>
            <a:r>
              <a:rPr lang="hr-HR" dirty="0">
                <a:latin typeface="Calibri" panose="020F0502020204030204" pitchFamily="34" charset="0"/>
                <a:ea typeface="Calibri" panose="020F0502020204030204" pitchFamily="34" charset="0"/>
                <a:cs typeface="Times New Roman" panose="02020603050405020304" pitchFamily="18" charset="0"/>
              </a:rPr>
              <a:t>. Ima li veće sigurnosti. A ako je tako, onda život ima smisla, onda ima smisla biti čovjek, onda je lijepo biti čovjek, onda ima smisla roditi na ovaj svijet novoga čovjeka, jer se ima na što roditi i jer ima zašto živjeti.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Onda svaki čovjek ima smisla, pa i onaj koji je </a:t>
            </a:r>
            <a:r>
              <a:rPr lang="hr-HR"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spoznao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da je obolio od opake i neizlječive bolesti</a:t>
            </a:r>
            <a:r>
              <a:rPr lang="hr-HR" dirty="0">
                <a:latin typeface="Calibri" panose="020F0502020204030204" pitchFamily="34" charset="0"/>
                <a:ea typeface="Calibri" panose="020F0502020204030204" pitchFamily="34" charset="0"/>
                <a:cs typeface="Times New Roman" panose="02020603050405020304" pitchFamily="18" charset="0"/>
              </a:rPr>
              <a:t>. </a:t>
            </a:r>
            <a:br>
              <a:rPr lang="hr-HR" dirty="0">
                <a:latin typeface="Calibri" panose="020F0502020204030204" pitchFamily="34" charset="0"/>
                <a:ea typeface="Calibri" panose="020F0502020204030204" pitchFamily="34" charset="0"/>
                <a:cs typeface="Times New Roman" panose="02020603050405020304" pitchFamily="18" charset="0"/>
              </a:rPr>
            </a:br>
            <a:endParaRPr lang="hr-HR" dirty="0">
              <a:latin typeface="Calibri" panose="020F0502020204030204" pitchFamily="34" charset="0"/>
              <a:ea typeface="Calibri" panose="020F0502020204030204" pitchFamily="34" charset="0"/>
              <a:cs typeface="Times New Roman" panose="02020603050405020304" pitchFamily="18" charset="0"/>
            </a:endParaRP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2060848"/>
            <a:ext cx="8784976" cy="4608512"/>
          </a:xfrm>
          <a:prstGeom prst="rect">
            <a:avLst/>
          </a:prstGeom>
          <a:effectLst>
            <a:glow rad="228600">
              <a:schemeClr val="accent2">
                <a:satMod val="175000"/>
                <a:alpha val="40000"/>
              </a:schemeClr>
            </a:glow>
          </a:effectLst>
        </p:spPr>
      </p:pic>
    </p:spTree>
    <p:extLst>
      <p:ext uri="{BB962C8B-B14F-4D97-AF65-F5344CB8AC3E}">
        <p14:creationId xmlns:p14="http://schemas.microsoft.com/office/powerpoint/2010/main" val="842531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79512" y="260648"/>
            <a:ext cx="8784976" cy="2368277"/>
          </a:xfrm>
          <a:prstGeom prst="rect">
            <a:avLst/>
          </a:prstGeom>
          <a:solidFill>
            <a:schemeClr val="accent1">
              <a:lumMod val="20000"/>
              <a:lumOff val="80000"/>
            </a:schemeClr>
          </a:solidFill>
          <a:effectLst>
            <a:glow rad="228600">
              <a:schemeClr val="accent6">
                <a:satMod val="175000"/>
                <a:alpha val="40000"/>
              </a:schemeClr>
            </a:glow>
          </a:effectLst>
        </p:spPr>
        <p:txBody>
          <a:bodyPr wrap="square">
            <a:spAutoFit/>
          </a:bodyPr>
          <a:lstStyle/>
          <a:p>
            <a:pPr>
              <a:lnSpc>
                <a:spcPct val="107000"/>
              </a:lnSpc>
              <a:spcAft>
                <a:spcPts val="800"/>
              </a:spcAft>
            </a:pPr>
            <a:r>
              <a:rPr lang="hr-HR"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ČOVJEK U SMRTI </a:t>
            </a:r>
          </a:p>
          <a:p>
            <a:pPr>
              <a:lnSpc>
                <a:spcPct val="107000"/>
              </a:lnSpc>
              <a:spcAft>
                <a:spcPts val="800"/>
              </a:spcAft>
            </a:pPr>
            <a:r>
              <a:rPr lang="hr-HR" b="1" dirty="0">
                <a:latin typeface="Calibri" panose="020F0502020204030204" pitchFamily="34" charset="0"/>
                <a:ea typeface="Calibri" panose="020F0502020204030204" pitchFamily="34" charset="0"/>
                <a:cs typeface="Times New Roman" panose="02020603050405020304" pitchFamily="18" charset="0"/>
              </a:rPr>
              <a:t>Kakvo je iskustvo umiranja?</a:t>
            </a:r>
            <a:r>
              <a:rPr lang="hr-HR" dirty="0">
                <a:latin typeface="Calibri" panose="020F0502020204030204" pitchFamily="34" charset="0"/>
                <a:ea typeface="Calibri" panose="020F0502020204030204" pitchFamily="34" charset="0"/>
                <a:cs typeface="Times New Roman" panose="02020603050405020304" pitchFamily="18" charset="0"/>
              </a:rPr>
              <a:t/>
            </a:r>
            <a:br>
              <a:rPr lang="hr-HR" dirty="0">
                <a:latin typeface="Calibri" panose="020F0502020204030204" pitchFamily="34" charset="0"/>
                <a:ea typeface="Calibri" panose="020F0502020204030204" pitchFamily="34" charset="0"/>
                <a:cs typeface="Times New Roman" panose="02020603050405020304" pitchFamily="18" charset="0"/>
              </a:rPr>
            </a:br>
            <a:r>
              <a:rPr lang="hr-HR" dirty="0">
                <a:latin typeface="Calibri" panose="020F0502020204030204" pitchFamily="34" charset="0"/>
                <a:ea typeface="Calibri" panose="020F0502020204030204" pitchFamily="34" charset="0"/>
                <a:cs typeface="Times New Roman" panose="02020603050405020304" pitchFamily="18" charset="0"/>
              </a:rPr>
              <a:t>Skupa s drugim živim bićima čovjek dijeli i smrt. Uz bol i svakodnevno iskustvo raspada tijela (dnevno starimo,  trošimo se, idemo pomalo ali sigurno prema kraju) čovjek ima i iskustvo smrti. To je za sada umiranje drugih,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često naših najbližih, ali jednom ćemo biti suočeni i s činjenicom vlastite smrti</a:t>
            </a:r>
            <a:r>
              <a:rPr lang="hr-HR" dirty="0">
                <a:latin typeface="Calibri" panose="020F0502020204030204" pitchFamily="34" charset="0"/>
                <a:ea typeface="Calibri" panose="020F0502020204030204" pitchFamily="34" charset="0"/>
                <a:cs typeface="Times New Roman" panose="02020603050405020304" pitchFamily="18" charset="0"/>
              </a:rPr>
              <a:t>. Užas?! Životna tjeskoba. Ili možda stoički odgovor: dok je mene, nema smrti, a kad dođe ona, nema mene. Ili „praktički“ odgovor: na to uopće ne mislim. </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2530116"/>
            <a:ext cx="8784976" cy="4067236"/>
          </a:xfrm>
          <a:prstGeom prst="rect">
            <a:avLst/>
          </a:prstGeom>
          <a:effectLst>
            <a:glow rad="228600">
              <a:schemeClr val="accent6">
                <a:satMod val="175000"/>
                <a:alpha val="40000"/>
              </a:schemeClr>
            </a:glow>
          </a:effectLst>
        </p:spPr>
      </p:pic>
    </p:spTree>
    <p:extLst>
      <p:ext uri="{BB962C8B-B14F-4D97-AF65-F5344CB8AC3E}">
        <p14:creationId xmlns:p14="http://schemas.microsoft.com/office/powerpoint/2010/main" val="3894886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07504" y="116632"/>
            <a:ext cx="8928992" cy="2265685"/>
          </a:xfrm>
          <a:prstGeom prst="rect">
            <a:avLst/>
          </a:prstGeom>
          <a:solidFill>
            <a:schemeClr val="bg2"/>
          </a:solidFill>
          <a:effectLst>
            <a:glow rad="228600">
              <a:schemeClr val="accent3">
                <a:satMod val="175000"/>
                <a:alpha val="40000"/>
              </a:schemeClr>
            </a:glow>
          </a:effectLst>
        </p:spPr>
        <p:txBody>
          <a:bodyPr wrap="square">
            <a:spAutoFit/>
          </a:bodyPr>
          <a:lstStyle/>
          <a:p>
            <a:pPr>
              <a:lnSpc>
                <a:spcPct val="107000"/>
              </a:lnSpc>
              <a:spcAft>
                <a:spcPts val="800"/>
              </a:spcAft>
            </a:pPr>
            <a:r>
              <a:rPr lang="hr-HR"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Zagonetka smrti</a:t>
            </a:r>
            <a:r>
              <a:rPr lang="hr-HR" dirty="0">
                <a:latin typeface="Calibri" panose="020F0502020204030204" pitchFamily="34" charset="0"/>
                <a:ea typeface="Calibri" panose="020F0502020204030204" pitchFamily="34" charset="0"/>
                <a:cs typeface="Times New Roman" panose="02020603050405020304" pitchFamily="18" charset="0"/>
              </a:rPr>
              <a:t/>
            </a:r>
            <a:br>
              <a:rPr lang="hr-HR" dirty="0">
                <a:latin typeface="Calibri" panose="020F0502020204030204" pitchFamily="34" charset="0"/>
                <a:ea typeface="Calibri" panose="020F0502020204030204" pitchFamily="34" charset="0"/>
                <a:cs typeface="Times New Roman" panose="02020603050405020304" pitchFamily="18" charset="0"/>
              </a:rPr>
            </a:br>
            <a:r>
              <a:rPr lang="hr-HR" dirty="0">
                <a:latin typeface="Calibri" panose="020F0502020204030204" pitchFamily="34" charset="0"/>
                <a:ea typeface="Calibri" panose="020F0502020204030204" pitchFamily="34" charset="0"/>
                <a:cs typeface="Times New Roman" panose="02020603050405020304" pitchFamily="18" charset="0"/>
              </a:rPr>
              <a:t>Ali bez obzira na sve odgovore koje dajemo i kojima se tješimo, moramo iskreno priznati da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čovjeka tako dugo nećemo riješiti dok stojimo pred zagonetkom smrti</a:t>
            </a:r>
            <a:r>
              <a:rPr lang="hr-HR" dirty="0">
                <a:latin typeface="Calibri" panose="020F0502020204030204" pitchFamily="34" charset="0"/>
                <a:ea typeface="Calibri" panose="020F0502020204030204" pitchFamily="34" charset="0"/>
                <a:cs typeface="Times New Roman" panose="02020603050405020304" pitchFamily="18" charset="0"/>
              </a:rPr>
              <a:t>. Tako dugo dok nad čovjekovom glavom visi </a:t>
            </a:r>
            <a:r>
              <a:rPr lang="hr-HR" dirty="0" err="1">
                <a:latin typeface="Calibri" panose="020F0502020204030204" pitchFamily="34" charset="0"/>
                <a:ea typeface="Calibri" panose="020F0502020204030204" pitchFamily="34" charset="0"/>
                <a:cs typeface="Times New Roman" panose="02020603050405020304" pitchFamily="18" charset="0"/>
              </a:rPr>
              <a:t>Damaklov</a:t>
            </a:r>
            <a:r>
              <a:rPr lang="hr-HR" dirty="0">
                <a:latin typeface="Calibri" panose="020F0502020204030204" pitchFamily="34" charset="0"/>
                <a:ea typeface="Calibri" panose="020F0502020204030204" pitchFamily="34" charset="0"/>
                <a:cs typeface="Times New Roman" panose="02020603050405020304" pitchFamily="18" charset="0"/>
              </a:rPr>
              <a:t> mač smrti, čovjek će se pitati ima li smisla biti čovjek. I zato, ako ne razriješimo zagonetku smrt, nismo ništa riješili. To svi znamo i osjećamo.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Slobodno možemo reći da je čitava ljudska povijest borba čovjeka protiv smrti, i da je krajnji cilj ljudskih naprezanja, istraživanja i dostignuća: pobijediti smrt. </a:t>
            </a:r>
          </a:p>
        </p:txBody>
      </p:sp>
      <p:pic>
        <p:nvPicPr>
          <p:cNvPr id="3" name="Slika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04" y="2283508"/>
            <a:ext cx="8928992" cy="4457860"/>
          </a:xfrm>
          <a:prstGeom prst="rect">
            <a:avLst/>
          </a:prstGeom>
          <a:effectLst>
            <a:glow rad="228600">
              <a:schemeClr val="accent3">
                <a:satMod val="175000"/>
                <a:alpha val="40000"/>
              </a:schemeClr>
            </a:glow>
          </a:effectLst>
        </p:spPr>
      </p:pic>
    </p:spTree>
    <p:extLst>
      <p:ext uri="{BB962C8B-B14F-4D97-AF65-F5344CB8AC3E}">
        <p14:creationId xmlns:p14="http://schemas.microsoft.com/office/powerpoint/2010/main" val="2913430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79512" y="188640"/>
            <a:ext cx="8856984" cy="1903470"/>
          </a:xfrm>
          <a:prstGeom prst="rect">
            <a:avLst/>
          </a:prstGeom>
          <a:solidFill>
            <a:schemeClr val="bg1">
              <a:lumMod val="95000"/>
            </a:schemeClr>
          </a:solidFill>
          <a:effectLst>
            <a:glow rad="228600">
              <a:schemeClr val="accent6">
                <a:satMod val="175000"/>
                <a:alpha val="40000"/>
              </a:schemeClr>
            </a:glow>
          </a:effectLst>
        </p:spPr>
        <p:txBody>
          <a:bodyPr wrap="square">
            <a:spAutoFit/>
          </a:bodyPr>
          <a:lstStyle/>
          <a:p>
            <a:pPr>
              <a:lnSpc>
                <a:spcPct val="107000"/>
              </a:lnSpc>
              <a:spcAft>
                <a:spcPts val="800"/>
              </a:spcAft>
            </a:pPr>
            <a:r>
              <a:rPr lang="hr-HR" sz="20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Ali, kako je pobijediti? </a:t>
            </a:r>
            <a:r>
              <a:rPr lang="hr-HR" dirty="0">
                <a:latin typeface="Calibri" panose="020F0502020204030204" pitchFamily="34" charset="0"/>
                <a:ea typeface="Calibri" panose="020F0502020204030204" pitchFamily="34" charset="0"/>
                <a:cs typeface="Times New Roman" panose="02020603050405020304" pitchFamily="18" charset="0"/>
              </a:rPr>
              <a:t>Ima li čovjek uopće šanse da se to jednoga dana dogodi? Kad god medicina učini koji korak naprijed, odmah nam nekako poraste nada, možda će ipak …. Možda će se ipak jednoga dana riješiti vlastita smrt.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Kako zaustaviti apsurd čovjekove sudbine, njegova vlastita smrt</a:t>
            </a:r>
            <a:r>
              <a:rPr lang="hr-HR" dirty="0">
                <a:latin typeface="Calibri" panose="020F0502020204030204" pitchFamily="34" charset="0"/>
                <a:ea typeface="Calibri" panose="020F0502020204030204" pitchFamily="34" charset="0"/>
                <a:cs typeface="Times New Roman" panose="02020603050405020304" pitchFamily="18" charset="0"/>
              </a:rPr>
              <a:t>. Kako zaustaviti život, kako zaustaviti proces starenja, kako zaustaviti taj nemilosrdni „</a:t>
            </a:r>
            <a:r>
              <a:rPr lang="hr-HR" dirty="0" err="1">
                <a:latin typeface="Calibri" panose="020F0502020204030204" pitchFamily="34" charset="0"/>
                <a:ea typeface="Calibri" panose="020F0502020204030204" pitchFamily="34" charset="0"/>
                <a:cs typeface="Times New Roman" panose="02020603050405020304" pitchFamily="18" charset="0"/>
              </a:rPr>
              <a:t>timer</a:t>
            </a:r>
            <a:r>
              <a:rPr lang="hr-HR" dirty="0">
                <a:latin typeface="Calibri" panose="020F0502020204030204" pitchFamily="34" charset="0"/>
                <a:ea typeface="Calibri" panose="020F0502020204030204" pitchFamily="34" charset="0"/>
                <a:cs typeface="Times New Roman" panose="02020603050405020304" pitchFamily="18" charset="0"/>
              </a:rPr>
              <a:t>“ našega mozga da ne stari, da stanice ne odumiru (jer su neponovljive i </a:t>
            </a:r>
            <a:r>
              <a:rPr lang="hr-HR" dirty="0" err="1">
                <a:latin typeface="Calibri" panose="020F0502020204030204" pitchFamily="34" charset="0"/>
                <a:ea typeface="Calibri" panose="020F0502020204030204" pitchFamily="34" charset="0"/>
                <a:cs typeface="Times New Roman" panose="02020603050405020304" pitchFamily="18" charset="0"/>
              </a:rPr>
              <a:t>nenasljedive</a:t>
            </a:r>
            <a:r>
              <a:rPr lang="hr-HR" dirty="0">
                <a:latin typeface="Calibri" panose="020F0502020204030204" pitchFamily="34" charset="0"/>
                <a:ea typeface="Calibri" panose="020F0502020204030204" pitchFamily="34" charset="0"/>
                <a:cs typeface="Times New Roman" panose="02020603050405020304" pitchFamily="18" charset="0"/>
              </a:rPr>
              <a:t>).?</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2132856"/>
            <a:ext cx="8856984" cy="4536504"/>
          </a:xfrm>
          <a:prstGeom prst="rect">
            <a:avLst/>
          </a:prstGeom>
          <a:effectLst>
            <a:glow rad="228600">
              <a:schemeClr val="accent6">
                <a:satMod val="175000"/>
                <a:alpha val="40000"/>
              </a:schemeClr>
            </a:glow>
          </a:effectLst>
        </p:spPr>
      </p:pic>
    </p:spTree>
    <p:extLst>
      <p:ext uri="{BB962C8B-B14F-4D97-AF65-F5344CB8AC3E}">
        <p14:creationId xmlns:p14="http://schemas.microsoft.com/office/powerpoint/2010/main" val="728137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79512" y="188640"/>
            <a:ext cx="8784976" cy="1870512"/>
          </a:xfrm>
          <a:prstGeom prst="rect">
            <a:avLst/>
          </a:prstGeom>
          <a:solidFill>
            <a:srgbClr val="FFCCFF"/>
          </a:solidFill>
          <a:effectLst>
            <a:glow rad="228600">
              <a:schemeClr val="accent2">
                <a:satMod val="175000"/>
                <a:alpha val="40000"/>
              </a:schemeClr>
            </a:glow>
          </a:effectLst>
        </p:spPr>
        <p:txBody>
          <a:bodyPr wrap="square">
            <a:spAutoFit/>
          </a:bodyPr>
          <a:lstStyle/>
          <a:p>
            <a:pPr>
              <a:lnSpc>
                <a:spcPct val="107000"/>
              </a:lnSpc>
              <a:spcAft>
                <a:spcPts val="800"/>
              </a:spcAft>
            </a:pPr>
            <a:r>
              <a:rPr lang="hr-HR" dirty="0">
                <a:latin typeface="Calibri" panose="020F0502020204030204" pitchFamily="34" charset="0"/>
                <a:ea typeface="Calibri" panose="020F0502020204030204" pitchFamily="34" charset="0"/>
                <a:cs typeface="Times New Roman" panose="02020603050405020304" pitchFamily="18" charset="0"/>
              </a:rPr>
              <a:t>Dodajmo k tome da se sve ovo naše razmišljanje svodilo na činjenicu odnosno pretpostavku da </a:t>
            </a:r>
            <a:r>
              <a:rPr lang="hr-HR" dirty="0" smtClean="0">
                <a:latin typeface="Calibri" panose="020F0502020204030204" pitchFamily="34" charset="0"/>
                <a:ea typeface="Calibri" panose="020F0502020204030204" pitchFamily="34" charset="0"/>
                <a:cs typeface="Times New Roman" panose="02020603050405020304" pitchFamily="18" charset="0"/>
              </a:rPr>
              <a:t>čovjek </a:t>
            </a:r>
            <a:r>
              <a:rPr lang="hr-HR" dirty="0">
                <a:latin typeface="Calibri" panose="020F0502020204030204" pitchFamily="34" charset="0"/>
                <a:ea typeface="Calibri" panose="020F0502020204030204" pitchFamily="34" charset="0"/>
                <a:cs typeface="Times New Roman" panose="02020603050405020304" pitchFamily="18" charset="0"/>
              </a:rPr>
              <a:t>umire prirodnom smrću. </a:t>
            </a:r>
            <a:r>
              <a:rPr lang="hr-HR"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A što je s tolikim naprasnim smrtima, tolikim nesrećama na radnom mjestu, po našim cestama</a:t>
            </a:r>
            <a:r>
              <a:rPr lang="hr-HR" dirty="0">
                <a:latin typeface="Calibri" panose="020F0502020204030204" pitchFamily="34" charset="0"/>
                <a:ea typeface="Calibri" panose="020F0502020204030204" pitchFamily="34" charset="0"/>
                <a:cs typeface="Times New Roman" panose="02020603050405020304" pitchFamily="18" charset="0"/>
              </a:rPr>
              <a:t>? Što sa smrću izazvanom ljudskom rukom, tolikim ratovima kroz koje je i kroz koje prolazi čovječanstvo, a koji su sve ubitačniji i odnose sa sobom sve više žrtava? Pitamo se stoga: kada bi medicina i riješila problem smrti, zaustavila proces starenja, da li bi se još uvijek riješio problem smrti?</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2179155"/>
            <a:ext cx="8784975" cy="4536504"/>
          </a:xfrm>
          <a:prstGeom prst="rect">
            <a:avLst/>
          </a:prstGeom>
          <a:effectLst>
            <a:glow rad="228600">
              <a:schemeClr val="accent2">
                <a:satMod val="175000"/>
                <a:alpha val="40000"/>
              </a:schemeClr>
            </a:glow>
          </a:effectLst>
        </p:spPr>
      </p:pic>
    </p:spTree>
    <p:extLst>
      <p:ext uri="{BB962C8B-B14F-4D97-AF65-F5344CB8AC3E}">
        <p14:creationId xmlns:p14="http://schemas.microsoft.com/office/powerpoint/2010/main" val="2945456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79512" y="188640"/>
            <a:ext cx="8856984" cy="2302425"/>
          </a:xfrm>
          <a:prstGeom prst="rect">
            <a:avLst/>
          </a:prstGeom>
          <a:solidFill>
            <a:srgbClr val="FFFFCC"/>
          </a:solidFill>
          <a:effectLst>
            <a:glow rad="228600">
              <a:schemeClr val="accent4">
                <a:satMod val="175000"/>
                <a:alpha val="40000"/>
              </a:schemeClr>
            </a:glow>
          </a:effectLst>
        </p:spPr>
        <p:txBody>
          <a:bodyPr wrap="square">
            <a:spAutoFit/>
          </a:bodyPr>
          <a:lstStyle/>
          <a:p>
            <a:pPr>
              <a:lnSpc>
                <a:spcPct val="107000"/>
              </a:lnSpc>
              <a:spcAft>
                <a:spcPts val="800"/>
              </a:spcAft>
            </a:pPr>
            <a:r>
              <a:rPr lang="hr-HR" sz="20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Bljesak kratkotrajnosti</a:t>
            </a:r>
          </a:p>
          <a:p>
            <a:pPr>
              <a:lnSpc>
                <a:spcPct val="107000"/>
              </a:lnSpc>
              <a:spcAft>
                <a:spcPts val="800"/>
              </a:spcAft>
            </a:pPr>
            <a:r>
              <a:rPr lang="hr-HR" dirty="0">
                <a:latin typeface="Calibri" panose="020F0502020204030204" pitchFamily="34" charset="0"/>
                <a:ea typeface="Calibri" panose="020F0502020204030204" pitchFamily="34" charset="0"/>
                <a:cs typeface="Times New Roman" panose="02020603050405020304" pitchFamily="18" charset="0"/>
              </a:rPr>
              <a:t>A čovjek je tako kratkovjek, čak u usporedbi s materijalnim trajanjima koja ga okružuju. </a:t>
            </a:r>
            <a:r>
              <a:rPr lang="hr-HR" b="1" dirty="0">
                <a:latin typeface="Calibri" panose="020F0502020204030204" pitchFamily="34" charset="0"/>
                <a:ea typeface="Calibri" panose="020F0502020204030204" pitchFamily="34" charset="0"/>
                <a:cs typeface="Times New Roman" panose="02020603050405020304" pitchFamily="18" charset="0"/>
              </a:rPr>
              <a:t>Gotovo da mu život liči na odbljesak ili sekundu</a:t>
            </a:r>
            <a:r>
              <a:rPr lang="hr-HR" dirty="0">
                <a:latin typeface="Calibri" panose="020F0502020204030204" pitchFamily="34" charset="0"/>
                <a:ea typeface="Calibri" panose="020F0502020204030204" pitchFamily="34" charset="0"/>
                <a:cs typeface="Times New Roman" panose="02020603050405020304" pitchFamily="18" charset="0"/>
              </a:rPr>
              <a:t>. Kad smo već kod sekundi, uzmimo načas mali računar da vidimo kako izgleda ljudski život predočen brojkama. Ako uzmemo da je prosječan  ljudski vijek 60 godina, tada je to: 1.892.160.000 sekundi., znači niti dvije milijarde sekundi. A „</a:t>
            </a:r>
            <a:r>
              <a:rPr lang="hr-HR" dirty="0" err="1">
                <a:latin typeface="Calibri" panose="020F0502020204030204" pitchFamily="34" charset="0"/>
                <a:ea typeface="Calibri" panose="020F0502020204030204" pitchFamily="34" charset="0"/>
                <a:cs typeface="Times New Roman" panose="02020603050405020304" pitchFamily="18" charset="0"/>
              </a:rPr>
              <a:t>timer</a:t>
            </a:r>
            <a:r>
              <a:rPr lang="hr-HR" dirty="0">
                <a:latin typeface="Calibri" panose="020F0502020204030204" pitchFamily="34" charset="0"/>
                <a:ea typeface="Calibri" panose="020F0502020204030204" pitchFamily="34" charset="0"/>
                <a:cs typeface="Times New Roman" panose="02020603050405020304" pitchFamily="18" charset="0"/>
              </a:rPr>
              <a:t>“ stalno odbrojava nemilosrdno skidajući sekunde. I dok smo računali ove brojke, prošlo je 50 sekundi. </a:t>
            </a:r>
          </a:p>
        </p:txBody>
      </p:sp>
      <p:pic>
        <p:nvPicPr>
          <p:cNvPr id="4" name="Slik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2564904"/>
            <a:ext cx="8856984" cy="4032448"/>
          </a:xfrm>
          <a:prstGeom prst="rect">
            <a:avLst/>
          </a:prstGeom>
          <a:effectLst>
            <a:glow rad="228600">
              <a:schemeClr val="accent4">
                <a:satMod val="175000"/>
                <a:alpha val="40000"/>
              </a:schemeClr>
            </a:glow>
          </a:effectLst>
        </p:spPr>
      </p:pic>
    </p:spTree>
    <p:extLst>
      <p:ext uri="{BB962C8B-B14F-4D97-AF65-F5344CB8AC3E}">
        <p14:creationId xmlns:p14="http://schemas.microsoft.com/office/powerpoint/2010/main" val="3530917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79512" y="260648"/>
            <a:ext cx="8856984" cy="1969322"/>
          </a:xfrm>
          <a:prstGeom prst="rect">
            <a:avLst/>
          </a:prstGeom>
          <a:solidFill>
            <a:srgbClr val="FFFFCC"/>
          </a:solidFill>
          <a:effectLst>
            <a:glow rad="228600">
              <a:schemeClr val="accent4">
                <a:satMod val="175000"/>
                <a:alpha val="40000"/>
              </a:schemeClr>
            </a:glow>
          </a:effectLst>
        </p:spPr>
        <p:txBody>
          <a:bodyPr wrap="square">
            <a:spAutoFit/>
          </a:bodyPr>
          <a:lstStyle/>
          <a:p>
            <a:pPr>
              <a:lnSpc>
                <a:spcPct val="107000"/>
              </a:lnSpc>
              <a:spcAft>
                <a:spcPts val="800"/>
              </a:spcAft>
            </a:pPr>
            <a:r>
              <a:rPr lang="hr-HR"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Ako ovoga trenutka imamo oko 30 godina</a:t>
            </a:r>
            <a:r>
              <a:rPr lang="hr-HR" dirty="0">
                <a:latin typeface="Calibri" panose="020F0502020204030204" pitchFamily="34" charset="0"/>
                <a:ea typeface="Calibri" panose="020F0502020204030204" pitchFamily="34" charset="0"/>
                <a:cs typeface="Times New Roman" panose="02020603050405020304" pitchFamily="18" charset="0"/>
              </a:rPr>
              <a:t>, onda nam preostaje još oko 900 milijuna sekundi, naravno </a:t>
            </a:r>
            <a:r>
              <a:rPr lang="hr-HR" dirty="0" smtClean="0">
                <a:latin typeface="Calibri" panose="020F0502020204030204" pitchFamily="34" charset="0"/>
                <a:ea typeface="Calibri" panose="020F0502020204030204" pitchFamily="34" charset="0"/>
                <a:cs typeface="Times New Roman" panose="02020603050405020304" pitchFamily="18" charset="0"/>
              </a:rPr>
              <a:t>uz </a:t>
            </a:r>
            <a:r>
              <a:rPr lang="hr-HR" dirty="0">
                <a:latin typeface="Calibri" panose="020F0502020204030204" pitchFamily="34" charset="0"/>
                <a:ea typeface="Calibri" panose="020F0502020204030204" pitchFamily="34" charset="0"/>
                <a:cs typeface="Times New Roman" panose="02020603050405020304" pitchFamily="18" charset="0"/>
              </a:rPr>
              <a:t>pretpostavku da ćemo doživjeti statistički prosjek života. Ako pak uzmemo u obzir samo dane (a oni nam tako brzo prolaze) , onda je brojka još stravičnija: to je tada samo 21.900 dana. Ako imamo 30 godina, onda nam preostaje još oko 11.000 dana u koje </a:t>
            </a:r>
            <a:r>
              <a:rPr lang="hr-HR" dirty="0" smtClean="0">
                <a:latin typeface="Calibri" panose="020F0502020204030204" pitchFamily="34" charset="0"/>
                <a:ea typeface="Calibri" panose="020F0502020204030204" pitchFamily="34" charset="0"/>
                <a:cs typeface="Times New Roman" panose="02020603050405020304" pitchFamily="18" charset="0"/>
              </a:rPr>
              <a:t>trebamo </a:t>
            </a:r>
            <a:r>
              <a:rPr lang="hr-HR" dirty="0">
                <a:latin typeface="Calibri" panose="020F0502020204030204" pitchFamily="34" charset="0"/>
                <a:ea typeface="Calibri" panose="020F0502020204030204" pitchFamily="34" charset="0"/>
                <a:cs typeface="Times New Roman" panose="02020603050405020304" pitchFamily="18" charset="0"/>
              </a:rPr>
              <a:t>rasporediti ostatak svojega života.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No, pokušajmo vidjeti što čovjeka muči u samoj pomisli na </a:t>
            </a:r>
            <a:r>
              <a:rPr lang="hr-HR"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smrt</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2348880"/>
            <a:ext cx="8856984" cy="4248472"/>
          </a:xfrm>
          <a:prstGeom prst="rect">
            <a:avLst/>
          </a:prstGeom>
          <a:effectLst>
            <a:glow rad="228600">
              <a:schemeClr val="accent4">
                <a:satMod val="175000"/>
                <a:alpha val="40000"/>
              </a:schemeClr>
            </a:glow>
          </a:effectLst>
        </p:spPr>
      </p:pic>
    </p:spTree>
    <p:extLst>
      <p:ext uri="{BB962C8B-B14F-4D97-AF65-F5344CB8AC3E}">
        <p14:creationId xmlns:p14="http://schemas.microsoft.com/office/powerpoint/2010/main" val="238877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79512" y="188640"/>
            <a:ext cx="8856984" cy="2562048"/>
          </a:xfrm>
          <a:prstGeom prst="rect">
            <a:avLst/>
          </a:prstGeom>
          <a:solidFill>
            <a:schemeClr val="accent1">
              <a:lumMod val="20000"/>
              <a:lumOff val="80000"/>
            </a:schemeClr>
          </a:solidFill>
          <a:effectLst>
            <a:glow rad="228600">
              <a:schemeClr val="accent3">
                <a:satMod val="175000"/>
                <a:alpha val="40000"/>
              </a:schemeClr>
            </a:glow>
          </a:effectLst>
        </p:spPr>
        <p:txBody>
          <a:bodyPr wrap="square">
            <a:spAutoFit/>
          </a:bodyPr>
          <a:lstStyle/>
          <a:p>
            <a:pPr>
              <a:lnSpc>
                <a:spcPct val="107000"/>
              </a:lnSpc>
              <a:spcAft>
                <a:spcPts val="800"/>
              </a:spcAft>
            </a:pPr>
            <a:r>
              <a:rPr lang="hr-HR"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U čemu je apsurd smrti</a:t>
            </a:r>
            <a:br>
              <a:rPr lang="hr-HR"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br>
            <a:r>
              <a:rPr lang="hr-HR" dirty="0">
                <a:latin typeface="Calibri" panose="020F0502020204030204" pitchFamily="34" charset="0"/>
                <a:ea typeface="Calibri" panose="020F0502020204030204" pitchFamily="34" charset="0"/>
                <a:cs typeface="Times New Roman" panose="02020603050405020304" pitchFamily="18" charset="0"/>
              </a:rPr>
              <a:t>ono što čovjeka u smrti najviše muči i brine jest strah od vlastitog ugasnuća, bojazan i tjeskoba da će zauvijek prestati biti. I </a:t>
            </a:r>
            <a:r>
              <a:rPr lang="hr-HR" dirty="0" smtClean="0">
                <a:latin typeface="Calibri" panose="020F0502020204030204" pitchFamily="34" charset="0"/>
                <a:ea typeface="Calibri" panose="020F0502020204030204" pitchFamily="34" charset="0"/>
                <a:cs typeface="Times New Roman" panose="02020603050405020304" pitchFamily="18" charset="0"/>
              </a:rPr>
              <a:t>to </a:t>
            </a:r>
            <a:r>
              <a:rPr lang="hr-HR" dirty="0">
                <a:latin typeface="Calibri" panose="020F0502020204030204" pitchFamily="34" charset="0"/>
                <a:ea typeface="Calibri" panose="020F0502020204030204" pitchFamily="34" charset="0"/>
                <a:cs typeface="Times New Roman" panose="02020603050405020304" pitchFamily="18" charset="0"/>
              </a:rPr>
              <a:t>je pravi apsurd smrti. </a:t>
            </a:r>
            <a:r>
              <a:rPr lang="hr-HR" b="1" dirty="0">
                <a:latin typeface="Calibri" panose="020F0502020204030204" pitchFamily="34" charset="0"/>
                <a:ea typeface="Calibri" panose="020F0502020204030204" pitchFamily="34" charset="0"/>
                <a:cs typeface="Times New Roman" panose="02020603050405020304" pitchFamily="18" charset="0"/>
              </a:rPr>
              <a:t>Čovjek je pred uništenjem vlastite egzistencije</a:t>
            </a:r>
            <a:r>
              <a:rPr lang="hr-HR" dirty="0">
                <a:latin typeface="Calibri" panose="020F0502020204030204" pitchFamily="34" charset="0"/>
                <a:ea typeface="Calibri" panose="020F0502020204030204" pitchFamily="34" charset="0"/>
                <a:cs typeface="Times New Roman" panose="02020603050405020304" pitchFamily="18" charset="0"/>
              </a:rPr>
              <a:t>. To je ono najteže u </a:t>
            </a:r>
            <a:r>
              <a:rPr lang="hr-HR" dirty="0" smtClean="0">
                <a:latin typeface="Calibri" panose="020F0502020204030204" pitchFamily="34" charset="0"/>
                <a:ea typeface="Calibri" panose="020F0502020204030204" pitchFamily="34" charset="0"/>
                <a:cs typeface="Times New Roman" panose="02020603050405020304" pitchFamily="18" charset="0"/>
              </a:rPr>
              <a:t>smrti</a:t>
            </a:r>
            <a:r>
              <a:rPr lang="hr-HR" dirty="0">
                <a:latin typeface="Calibri" panose="020F0502020204030204" pitchFamily="34" charset="0"/>
                <a:ea typeface="Calibri" panose="020F0502020204030204" pitchFamily="34" charset="0"/>
                <a:cs typeface="Times New Roman" panose="02020603050405020304" pitchFamily="18" charset="0"/>
              </a:rPr>
              <a:t>. Ne boji se čovjek smrti zbog boli koju treba pretrpjeti, jer je spreman podnijeti i najtežu bol, podložiti se i najtežoj operaciji ili nekom drugom medicinskom zahvatu – samo da bi živio. Nema te žrtve ili materijalnog izdatka na koji se čovjek neće odlučiti – samo da bi bio.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Samo da nikada ne prestane biti</a:t>
            </a:r>
            <a:r>
              <a:rPr lang="hr-HR" dirty="0">
                <a:latin typeface="Calibri" panose="020F0502020204030204" pitchFamily="34" charset="0"/>
                <a:ea typeface="Calibri" panose="020F0502020204030204" pitchFamily="34" charset="0"/>
                <a:cs typeface="Times New Roman" panose="02020603050405020304" pitchFamily="18" charset="0"/>
              </a:rPr>
              <a:t>. Čovjek s jezom i užasom odbija posvemašnje </a:t>
            </a:r>
            <a:r>
              <a:rPr lang="hr-HR" dirty="0" err="1">
                <a:latin typeface="Calibri" panose="020F0502020204030204" pitchFamily="34" charset="0"/>
                <a:ea typeface="Calibri" panose="020F0502020204030204" pitchFamily="34" charset="0"/>
                <a:cs typeface="Times New Roman" panose="02020603050405020304" pitchFamily="18" charset="0"/>
              </a:rPr>
              <a:t>razorenje</a:t>
            </a:r>
            <a:r>
              <a:rPr lang="hr-HR" dirty="0">
                <a:latin typeface="Calibri" panose="020F0502020204030204" pitchFamily="34" charset="0"/>
                <a:ea typeface="Calibri" panose="020F0502020204030204" pitchFamily="34" charset="0"/>
                <a:cs typeface="Times New Roman" panose="02020603050405020304" pitchFamily="18" charset="0"/>
              </a:rPr>
              <a:t>, nepovratno skončanje svoje osobe. </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2750688"/>
            <a:ext cx="8856984" cy="3846664"/>
          </a:xfrm>
          <a:prstGeom prst="rect">
            <a:avLst/>
          </a:prstGeom>
          <a:effectLst>
            <a:glow rad="228600">
              <a:schemeClr val="accent3">
                <a:satMod val="175000"/>
                <a:alpha val="40000"/>
              </a:schemeClr>
            </a:glow>
          </a:effectLst>
        </p:spPr>
      </p:pic>
    </p:spTree>
    <p:extLst>
      <p:ext uri="{BB962C8B-B14F-4D97-AF65-F5344CB8AC3E}">
        <p14:creationId xmlns:p14="http://schemas.microsoft.com/office/powerpoint/2010/main" val="1588757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79512" y="188640"/>
            <a:ext cx="8856984" cy="2759602"/>
          </a:xfrm>
          <a:prstGeom prst="rect">
            <a:avLst/>
          </a:prstGeom>
          <a:solidFill>
            <a:schemeClr val="bg1">
              <a:lumMod val="95000"/>
            </a:schemeClr>
          </a:solidFill>
          <a:effectLst>
            <a:glow rad="228600">
              <a:schemeClr val="accent6">
                <a:satMod val="175000"/>
                <a:alpha val="40000"/>
              </a:schemeClr>
            </a:glow>
          </a:effectLst>
        </p:spPr>
        <p:txBody>
          <a:bodyPr wrap="square">
            <a:spAutoFit/>
          </a:bodyPr>
          <a:lstStyle/>
          <a:p>
            <a:pPr>
              <a:lnSpc>
                <a:spcPct val="107000"/>
              </a:lnSpc>
              <a:spcAft>
                <a:spcPts val="800"/>
              </a:spcAft>
            </a:pP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Ne može se nikada pomiriti s činjenicom i prihvatiti da je njegovo biće svedivo samo na materiju</a:t>
            </a:r>
            <a:r>
              <a:rPr lang="hr-HR" dirty="0">
                <a:latin typeface="Calibri" panose="020F0502020204030204" pitchFamily="34" charset="0"/>
                <a:ea typeface="Calibri" panose="020F0502020204030204" pitchFamily="34" charset="0"/>
                <a:cs typeface="Times New Roman" panose="02020603050405020304" pitchFamily="18" charset="0"/>
              </a:rPr>
              <a:t>, da nije ništa više od animalnog, da ima istu sudbinu i svršetak kao konj, pas ili ptica. Zato se čovjek buni protiv </a:t>
            </a:r>
            <a:r>
              <a:rPr lang="hr-HR" dirty="0" smtClean="0">
                <a:latin typeface="Calibri" panose="020F0502020204030204" pitchFamily="34" charset="0"/>
                <a:ea typeface="Calibri" panose="020F0502020204030204" pitchFamily="34" charset="0"/>
                <a:cs typeface="Times New Roman" panose="02020603050405020304" pitchFamily="18" charset="0"/>
              </a:rPr>
              <a:t>smrti</a:t>
            </a:r>
            <a:r>
              <a:rPr lang="hr-HR" dirty="0">
                <a:latin typeface="Calibri" panose="020F0502020204030204" pitchFamily="34" charset="0"/>
                <a:ea typeface="Calibri" panose="020F0502020204030204" pitchFamily="34" charset="0"/>
                <a:cs typeface="Times New Roman" panose="02020603050405020304" pitchFamily="18" charset="0"/>
              </a:rPr>
              <a:t>, sve se u njemu buni i opire smrti – najdublje težnje u njemu traže vječnost. Jednako tako ne može smisliti vječni rastanak od onih koje voli i s kojima je životno povezan: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roditelja, vlastite djece, bračnog druga</a:t>
            </a:r>
            <a:r>
              <a:rPr lang="hr-HR" dirty="0">
                <a:latin typeface="Calibri" panose="020F0502020204030204" pitchFamily="34" charset="0"/>
                <a:ea typeface="Calibri" panose="020F0502020204030204" pitchFamily="34" charset="0"/>
                <a:cs typeface="Times New Roman" panose="02020603050405020304" pitchFamily="18" charset="0"/>
              </a:rPr>
              <a:t>… Ali tu ništa ne pomaže. Sva ta dostignuća tehnike i civilizacije ne mogu u njemu smiriti tu pobunu protiv smrti. Ni činjenica što je stekao, niti društveni rang na koji se popeo, niti ono što iza sebe ostavlja, ništa ne može smiriti tu njegovu temeljnu tjeskobu: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strah od ugasnuća vlastitog bića, on više neće biti, on više neće postojati. </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2948242"/>
            <a:ext cx="8856984" cy="3721118"/>
          </a:xfrm>
          <a:prstGeom prst="rect">
            <a:avLst/>
          </a:prstGeom>
          <a:effectLst>
            <a:glow rad="228600">
              <a:schemeClr val="accent6">
                <a:satMod val="175000"/>
                <a:alpha val="40000"/>
              </a:schemeClr>
            </a:glow>
          </a:effectLst>
        </p:spPr>
      </p:pic>
    </p:spTree>
    <p:extLst>
      <p:ext uri="{BB962C8B-B14F-4D97-AF65-F5344CB8AC3E}">
        <p14:creationId xmlns:p14="http://schemas.microsoft.com/office/powerpoint/2010/main" val="797000357"/>
      </p:ext>
    </p:extLst>
  </p:cSld>
  <p:clrMapOvr>
    <a:masterClrMapping/>
  </p:clrMapOvr>
</p:sld>
</file>

<file path=ppt/theme/theme1.xml><?xml version="1.0" encoding="utf-8"?>
<a:theme xmlns:a="http://schemas.openxmlformats.org/drawingml/2006/main" name="Office Theme">
  <a:themeElements>
    <a:clrScheme name="Tema sustava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sustava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sustava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9673</TotalTime>
  <Words>833</Words>
  <Application>Microsoft Office PowerPoint</Application>
  <PresentationFormat>Prikaz na zaslonu (4:3)</PresentationFormat>
  <Paragraphs>25</Paragraphs>
  <Slides>19</Slides>
  <Notes>1</Notes>
  <HiddenSlides>0</HiddenSlides>
  <MMClips>0</MMClips>
  <ScaleCrop>false</ScaleCrop>
  <HeadingPairs>
    <vt:vector size="6" baseType="variant">
      <vt:variant>
        <vt:lpstr>Korišteni fontovi</vt:lpstr>
      </vt:variant>
      <vt:variant>
        <vt:i4>4</vt:i4>
      </vt:variant>
      <vt:variant>
        <vt:lpstr>Tema</vt:lpstr>
      </vt:variant>
      <vt:variant>
        <vt:i4>1</vt:i4>
      </vt:variant>
      <vt:variant>
        <vt:lpstr>Naslovi slajdova</vt:lpstr>
      </vt:variant>
      <vt:variant>
        <vt:i4>19</vt:i4>
      </vt:variant>
    </vt:vector>
  </HeadingPairs>
  <TitlesOfParts>
    <vt:vector size="24" baseType="lpstr">
      <vt:lpstr>Arial</vt:lpstr>
      <vt:lpstr>Calibri</vt:lpstr>
      <vt:lpstr>Calibri Light</vt:lpstr>
      <vt:lpstr>Times New Roman</vt:lpstr>
      <vt:lpstr>Office Theme</vt:lpstr>
      <vt:lpstr>BIBLIJSKO - MOLITVENE ZAJEDNICE</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BIBLIJSKO - MOLITVENA ZAJEDNICA</dc:title>
  <dc:creator>Dell</dc:creator>
  <cp:lastModifiedBy>Matija Simić</cp:lastModifiedBy>
  <cp:revision>1002</cp:revision>
  <dcterms:created xsi:type="dcterms:W3CDTF">2016-08-19T07:36:26Z</dcterms:created>
  <dcterms:modified xsi:type="dcterms:W3CDTF">2024-11-24T16:36:27Z</dcterms:modified>
</cp:coreProperties>
</file>