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5" r:id="rId1"/>
  </p:sldMasterIdLst>
  <p:notesMasterIdLst>
    <p:notesMasterId r:id="rId19"/>
  </p:notesMasterIdLst>
  <p:sldIdLst>
    <p:sldId id="257" r:id="rId2"/>
    <p:sldId id="273" r:id="rId3"/>
    <p:sldId id="289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DEEBF7"/>
    <a:srgbClr val="9999FF"/>
    <a:srgbClr val="FFFF99"/>
    <a:srgbClr val="FFFFCC"/>
    <a:srgbClr val="D2F1F8"/>
    <a:srgbClr val="CCECFF"/>
    <a:srgbClr val="FFCCFF"/>
    <a:srgbClr val="CC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6" autoAdjust="0"/>
    <p:restoredTop sz="91754" autoAdjust="0"/>
  </p:normalViewPr>
  <p:slideViewPr>
    <p:cSldViewPr>
      <p:cViewPr varScale="1">
        <p:scale>
          <a:sx n="69" d="100"/>
          <a:sy n="69" d="100"/>
        </p:scale>
        <p:origin x="1184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5215D-AE96-46E4-9E74-E43EEF8648CE}" type="datetimeFigureOut">
              <a:rPr lang="hr-HR" smtClean="0"/>
              <a:t>12.12.2024.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988C-201D-4037-A41B-325189FC6D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86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63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4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7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58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1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3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3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2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37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2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3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12.12.2024.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16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045154"/>
            <a:ext cx="7992888" cy="643338"/>
          </a:xfrm>
          <a:solidFill>
            <a:srgbClr val="CCECFF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hr-HR" sz="2800" dirty="0" smtClean="0"/>
              <a:t>BIBLIJSKO - MOLITVENE ZAJEDNICE</a:t>
            </a:r>
            <a:endParaRPr lang="hr-HR" sz="2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621437"/>
            <a:ext cx="4248472" cy="4331564"/>
          </a:xfrm>
        </p:spPr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31840" y="5661248"/>
            <a:ext cx="4464496" cy="576064"/>
          </a:xfrm>
          <a:solidFill>
            <a:srgbClr val="CCECFF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hr-HR" sz="2800" b="1" dirty="0" smtClean="0"/>
              <a:t>SVETI PETAR I PAVAO</a:t>
            </a:r>
            <a:endParaRPr lang="hr-HR" sz="2800" b="1" dirty="0"/>
          </a:p>
        </p:txBody>
      </p:sp>
      <p:pic>
        <p:nvPicPr>
          <p:cNvPr id="1026" name="Picture 2" descr="C:\Users\Dell\Desktop\petar i pa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9"/>
            <a:ext cx="439248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36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51520" y="188640"/>
            <a:ext cx="8640960" cy="2368277"/>
          </a:xfrm>
          <a:prstGeom prst="rect">
            <a:avLst/>
          </a:prstGeom>
          <a:solidFill>
            <a:srgbClr val="DEEBF7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Završna pouka ukratko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Očenašu,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prve tri prošnje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idu za slavom Očevom, za posvećenjem njegova imena, dolaskom Kraljevstva i vršenjem božanske Volje.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Druge četiri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iznose mu naše želje: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 se molbe odnose na naš život, da ga hrani i ozdravlja od grijeha, a povezuje se s našom borbom za pobjedu Dobra nad Zlom. </a:t>
            </a:r>
            <a:b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Moleći: „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Sveti se ime tvoje“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ulazimo u Božji naum. Božje ime-objavljeno Mojsiju, zatim Isusu- treba da se „sveti po nama i u nama, u svakom narodu i u svakom čovjeku.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28925"/>
            <a:ext cx="8640960" cy="404043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75216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856984" cy="22000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Drugom prošnjom</a:t>
            </a:r>
            <a:r>
              <a:rPr lang="hr-H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r-H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„Dođi Kraljevstvo tvoje“ </a:t>
            </a:r>
            <a:r>
              <a:rPr lang="hr-H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Crkva u prvom redu ima u vidu </a:t>
            </a:r>
            <a:r>
              <a:rPr lang="hr-H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povratak Kristov </a:t>
            </a:r>
            <a:r>
              <a:rPr lang="hr-H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konačni dolazak Božjeg kraljevstva. Moli također za </a:t>
            </a:r>
            <a:r>
              <a:rPr lang="hr-HR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rast</a:t>
            </a:r>
            <a:r>
              <a:rPr lang="hr-HR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Kraljevstva „danas“ </a:t>
            </a:r>
            <a:r>
              <a:rPr lang="hr-H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našim životima.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16721"/>
            <a:ext cx="8856984" cy="4424647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892717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784976" cy="2463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trećoj prošnji</a:t>
            </a:r>
            <a:r>
              <a:rPr lang="hr-H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r-HR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„Budi volja tvoja“ </a:t>
            </a:r>
            <a:r>
              <a:rPr lang="hr-H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molimo našeg Oca da </a:t>
            </a:r>
            <a:r>
              <a:rPr lang="hr-HR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našu volju ujedini s voljom svoga Sina</a:t>
            </a:r>
            <a:r>
              <a:rPr lang="hr-H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 se njegov naum spasenja ispuni u životu svijeta.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52135"/>
            <a:ext cx="8784976" cy="394521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618617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39089" y="116632"/>
            <a:ext cx="8712968" cy="24458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četvrtoj prošnji govoreći: </a:t>
            </a: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„Kruh naš svagdašnji daj nam danas“ 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 zajedništvu s našom braćom, izričemo svoje sinovsko pouzdanje u nebeskog Oca </a:t>
            </a:r>
            <a:r>
              <a:rPr lang="hr-H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„Kruh naš“ 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označava zemaljsku hranu, nužnu za opstanak svih nas, ali i Kruh života: Riječ Božju i Tijelo Kristovo. Primamo ga u Božjem </a:t>
            </a:r>
            <a:r>
              <a:rPr lang="hr-H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„danas“ 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 neophodnu „nasušnu“ hranu Gozbe Kraljevstva, kojoj je </a:t>
            </a:r>
            <a:r>
              <a:rPr lang="hr-H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predokus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Euharistija.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02900"/>
            <a:ext cx="8712968" cy="4032448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601892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784976" cy="2200089"/>
          </a:xfrm>
          <a:prstGeom prst="rect">
            <a:avLst/>
          </a:prstGeom>
          <a:solidFill>
            <a:srgbClr val="99FFCC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Peta prošnja </a:t>
            </a:r>
            <a:r>
              <a:rPr lang="hr-H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“Otpusti nam duge naše…“ </a:t>
            </a:r>
            <a:r>
              <a:rPr lang="hr-HR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zaziva za naše uvrede milosrđe Božje, koje ne može prodrijeti u naše srce, ako ne znamo, po primjeru i uz pomoć Krista, oprostiti našim neprijateljima.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64904"/>
            <a:ext cx="8784976" cy="4104456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6313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23" t="7582" r="9918" b="6896"/>
          <a:stretch/>
        </p:blipFill>
        <p:spPr>
          <a:xfrm>
            <a:off x="251520" y="0"/>
            <a:ext cx="8712968" cy="685800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2" name="Pravokutnik 1"/>
          <p:cNvSpPr/>
          <p:nvPr/>
        </p:nvSpPr>
        <p:spPr>
          <a:xfrm>
            <a:off x="251520" y="188640"/>
            <a:ext cx="8712968" cy="3029997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Govoreći. </a:t>
            </a:r>
            <a:r>
              <a:rPr lang="hr-HR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„Ne uvedi nas u napast“, </a:t>
            </a:r>
            <a:r>
              <a:rPr lang="hr-HR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molimo Boga da nam </a:t>
            </a:r>
            <a:r>
              <a:rPr lang="hr-HR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dopusti krenuti putem koji vodi u grijeh</a:t>
            </a:r>
            <a:r>
              <a:rPr lang="hr-HR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Ova prošnja zaziva Duha razlučivanja i snage; moli i milost budnosti i ustrajnosti sve do kraja</a:t>
            </a:r>
            <a:r>
              <a:rPr lang="hr-HR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85483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784976" cy="2376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Zadnjoj </a:t>
            </a:r>
            <a:r>
              <a:rPr lang="hr-H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sedmoj</a:t>
            </a: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prošnji: </a:t>
            </a:r>
            <a:r>
              <a:rPr lang="hr-H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„Nego izbavi nas od </a:t>
            </a:r>
            <a:r>
              <a:rPr lang="hr-H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Zla”, </a:t>
            </a: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kršćanin s Crkvom moli Boga da očituje pobjedu, koju je Krist već izvojevao nas „knezom ovoga svijeta“ , Sotonom, anđelom koji se osobno protivi Bogu i naumu njegova spasenja.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65638"/>
            <a:ext cx="8784976" cy="4103722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98716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627784" y="2132856"/>
            <a:ext cx="40975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9600" b="1" dirty="0" smtClean="0">
                <a:solidFill>
                  <a:srgbClr val="FF0000"/>
                </a:solidFill>
              </a:rPr>
              <a:t>AMEN !</a:t>
            </a:r>
            <a:endParaRPr lang="hr-HR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109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51520" y="116632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0" dirty="0" smtClean="0"/>
              <a:t>Sljedeće </a:t>
            </a:r>
            <a:r>
              <a:rPr lang="hr-HR" sz="2800" dirty="0" smtClean="0"/>
              <a:t>kateheze</a:t>
            </a:r>
            <a:r>
              <a:rPr lang="hr-HR" sz="8000" dirty="0" smtClean="0"/>
              <a:t/>
            </a:r>
            <a:br>
              <a:rPr lang="hr-HR" sz="8000" dirty="0" smtClean="0"/>
            </a:br>
            <a:r>
              <a:rPr lang="hr-HR" sz="8000" dirty="0" smtClean="0"/>
              <a:t>OBRAĐIVAT ĆE  </a:t>
            </a:r>
          </a:p>
          <a:p>
            <a:r>
              <a:rPr lang="hr-HR" sz="8000" dirty="0" smtClean="0">
                <a:solidFill>
                  <a:srgbClr val="FF0000"/>
                </a:solidFill>
              </a:rPr>
              <a:t>ČOVJEKA</a:t>
            </a:r>
            <a:endParaRPr lang="hr-HR" sz="8000" dirty="0">
              <a:solidFill>
                <a:srgbClr val="FF0000"/>
              </a:solidFill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364690" y="3707936"/>
            <a:ext cx="348101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U SUVREMENOM SVIJETU 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25328" y="4096632"/>
            <a:ext cx="6840760" cy="226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NEKA PITANJA,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TEŽNJE I </a:t>
            </a:r>
            <a:r>
              <a:rPr lang="hr-HR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NESKLADA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DANAŠNJEGA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ORIGINAL ILI KOPIJA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i grijeh: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DOBAR DAN TUGO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Sloboda i savjest određuju 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duhovno i tjelesno biće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je religiozno biće, biće molitve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6084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2" name="Pravokutnik 1"/>
          <p:cNvSpPr/>
          <p:nvPr/>
        </p:nvSpPr>
        <p:spPr>
          <a:xfrm>
            <a:off x="215008" y="1340768"/>
            <a:ext cx="5005064" cy="2627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SEDAM </a:t>
            </a:r>
            <a:r>
              <a:rPr lang="hr-H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PROŠNJI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Pošto smo se stavili u prisutnost Boga našega Oca , da mu se poklonimo, da ga ljubimo i blagoslovimo, Duh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posinstva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daje da se iz naših srdaca uzdigne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sedam prošnji, sedam blagoslova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Prve tri,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većma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blagoslovne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privlače nas slavi Očevoj, dok četiri zadnje, kao putovi prema njemu, njegovoj milosti prikazuju našu ograničenost ili bijedu.</a:t>
            </a:r>
          </a:p>
        </p:txBody>
      </p:sp>
    </p:spTree>
    <p:extLst>
      <p:ext uri="{BB962C8B-B14F-4D97-AF65-F5344CB8AC3E}">
        <p14:creationId xmlns:p14="http://schemas.microsoft.com/office/powerpoint/2010/main" val="85974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23682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„Nego izbavi nas od Zla“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Zadnja prošnja našem Ocu također se nalazi u Isusovoj molitvi: „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molim te da ih uzmeš sa svijeta, nego da ih očuvaš od Zloga“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17,15).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Odnosi se na svakoga od nas osobno, no uvijek smo „mi“ koji molimo, u zajedništvu s cijelom Crkvom i za oslobođenje cijele ljudske obitelji. Molitva Gospodnja neprestano nas otvara obzorima nauma spasenja. Naša međuovisnost u drami grijeha i smrti postaje solidarnost u Tijelu Kristovu, u općinstvu svetih“ (Ivan Pavao II, Apostolska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pobudnica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Reconciliatio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penitentia,16.).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484910"/>
            <a:ext cx="8928992" cy="418445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22792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856984" cy="246323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ovoj molbi, Zlo nije apstrakcija, nego, označava osobu, Sotonu, Zloga, anđela koji se protivi Bogu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„Đavao 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dia-bolos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onaj koji se isprečuje) jest onaj koji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„hoće spriječiti“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Božji naum i njegovo „djelo spasenja“ ostvareno u Kristu.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„On bijaše </a:t>
            </a:r>
            <a:r>
              <a:rPr lang="hr-H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čovjekoubojica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početka, lažac i otac laži“: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8;44).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„Sotona zavodnik svega svijeta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12,9),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njemu su grijeh i smrt ušli u svijet, a konačnim porazom sve će stvorenje biti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„oslobođeno grijeha i smrti“.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(Rimski misal, IV. euharistijska molitva). Znamo: tko god je rođen od Boga, ne griješi, nego Rođeni od Boga čuva ga i Zli ga se ne dotiče. Znamo: od Boga smo, a sav je svijet pod vlašću Zloga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(1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5, 18-19).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51878"/>
            <a:ext cx="8856984" cy="4017482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07687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784976" cy="2050690"/>
          </a:xfrm>
          <a:prstGeom prst="rect">
            <a:avLst/>
          </a:prstGeom>
          <a:solidFill>
            <a:srgbClr val="FFFF99"/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Gospodin koji je oduzeo vaše grijehe i oprostio vaše krivice, kadar je očuvati vas protiv zasjeda Đavla koji vas napada, da vas neprijatelj, koji je naviknut rađati krivnju, ne iznenadi. Tko se pouzdaje u Boga, ne boji se đavla. „</a:t>
            </a:r>
            <a:r>
              <a:rPr lang="hr-H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Ako je Bog za nas, tko će protiv nas“ </a:t>
            </a:r>
            <a:r>
              <a:rPr lang="hr-H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(Rim 8, 31).  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(Sv. Ambrozije, De </a:t>
            </a:r>
            <a:r>
              <a:rPr lang="hr-H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sacramentis</a:t>
            </a:r>
            <a:r>
              <a:rPr lang="hr-H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5,30; PL.16, 454AB.)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167322"/>
            <a:ext cx="8784976" cy="4574046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6944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856984" cy="2463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Pobjeda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 „knezom svijeta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14,30)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izvojevana je jednom zauvijek u Času u kojem se Isus dragovoljno predao u smrt da nam dadne svoj život. Tada je nastao sud ovomu svijetu i knez ovog svijeta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„izbačen je van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12,31;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12,10).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stade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„progoniti Ženu“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12,13-16).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ali je ne može uhvatiti: nova Eva,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„puna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milosti“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Duha Svetoga, oslobođena je od grijeha i raspadljivosti smrti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(Bezgrešno začeće i Uznesenje  Presvete Bogorodice Marije, vazda Djevice).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razgnjevi se Zmaj na Ženu pa ode i zarati se s ostatkom njezina potomstva“ 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12,17). Zato Duh i Crkva mole: „Dođi Gospodine Isuse“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22, 17.20).: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njegov će nas dolazak osloboditi od Zloga.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28900"/>
            <a:ext cx="8856984" cy="404046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22257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856984" cy="18705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Moleći da budemo oslobođeni od Zloga, molimo ujedno da budemo oslobođeni od svih zala, sadašnjih, prošli i budući, koji je on tvorac ili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podstrekač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Ovom zadnjom prošnjom Crkva donosi pred Oca svu bijedu svijeta. S oslobođenjem od zala koja satiru čovječanstvo ona moli dragocjeni dar mira i milosti postojanog iščekivanja Kristova povratka. Moleći tako, u poniznosti vjere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predostvaruje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okupljanje svih i svega pod Glavu onoga koji ima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ključe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Smrti i Podzemlja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1,18);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je „Onaj koji jest i koji bijaše i koji dolazi,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Svevladar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1,8)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87144"/>
            <a:ext cx="8856983" cy="4826232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116020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51520" y="188640"/>
            <a:ext cx="8640960" cy="237699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Izbavi nas molimo, Gospodine, od svih zala, daj milostivo mir u naše dane, da s pomoću tvoga milosrđa budemo svagda i slobodni od grijeha i sigurni od sviju nereda, čekajući blaženu nadu: dolazak Spasitelja našega Isusa Krista (Rimski misal)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565638"/>
            <a:ext cx="8640960" cy="4031714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354631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rvena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10331</TotalTime>
  <Words>877</Words>
  <Application>Microsoft Office PowerPoint</Application>
  <PresentationFormat>Prikaz na zaslonu (4:3)</PresentationFormat>
  <Paragraphs>24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BIBLIJSKO - MOLITVENE ZAJEDNICE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BIBLIJSKO - MOLITVENA ZAJEDNICA</dc:title>
  <dc:creator>Dell</dc:creator>
  <cp:lastModifiedBy>Matija Simić</cp:lastModifiedBy>
  <cp:revision>1006</cp:revision>
  <dcterms:created xsi:type="dcterms:W3CDTF">2016-08-19T07:36:26Z</dcterms:created>
  <dcterms:modified xsi:type="dcterms:W3CDTF">2024-12-12T19:03:51Z</dcterms:modified>
</cp:coreProperties>
</file>