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5" r:id="rId1"/>
  </p:sldMasterIdLst>
  <p:notesMasterIdLst>
    <p:notesMasterId r:id="rId19"/>
  </p:notesMasterIdLst>
  <p:sldIdLst>
    <p:sldId id="257" r:id="rId2"/>
    <p:sldId id="273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D2F1F8"/>
    <a:srgbClr val="CCECFF"/>
    <a:srgbClr val="DEEBF7"/>
    <a:srgbClr val="FFFF99"/>
    <a:srgbClr val="FFCCFF"/>
    <a:srgbClr val="CCCCFF"/>
    <a:srgbClr val="99FFCC"/>
    <a:srgbClr val="99FF9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1754" autoAdjust="0"/>
  </p:normalViewPr>
  <p:slideViewPr>
    <p:cSldViewPr>
      <p:cViewPr varScale="1">
        <p:scale>
          <a:sx n="63" d="100"/>
          <a:sy n="63" d="100"/>
        </p:scale>
        <p:origin x="1344" y="5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5215D-AE96-46E4-9E74-E43EEF8648CE}" type="datetimeFigureOut">
              <a:rPr lang="hr-HR" smtClean="0"/>
              <a:t>20.10.2024.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F988C-201D-4037-A41B-325189FC6D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861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20.10.2024.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637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20.10.2024.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349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20.10.2024.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377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20.10.2024.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586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20.10.2024.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113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20.10.2024.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833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20.10.2024.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339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20.10.2024.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02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20.10.2024.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37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20.10.2024.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428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20.10.2024.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30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20.10.2024.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165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6" r:id="rId1"/>
    <p:sldLayoutId id="2147484217" r:id="rId2"/>
    <p:sldLayoutId id="2147484218" r:id="rId3"/>
    <p:sldLayoutId id="2147484219" r:id="rId4"/>
    <p:sldLayoutId id="2147484220" r:id="rId5"/>
    <p:sldLayoutId id="2147484221" r:id="rId6"/>
    <p:sldLayoutId id="2147484222" r:id="rId7"/>
    <p:sldLayoutId id="2147484223" r:id="rId8"/>
    <p:sldLayoutId id="2147484224" r:id="rId9"/>
    <p:sldLayoutId id="2147484225" r:id="rId10"/>
    <p:sldLayoutId id="214748422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045154"/>
            <a:ext cx="7992888" cy="643338"/>
          </a:xfrm>
          <a:solidFill>
            <a:srgbClr val="CCECFF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hr-HR" sz="2800" dirty="0" smtClean="0"/>
              <a:t>BIBLIJSKO - MOLITVENE ZAJEDNICE</a:t>
            </a:r>
            <a:endParaRPr lang="hr-HR" sz="280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67744" y="621437"/>
            <a:ext cx="4248472" cy="4331564"/>
          </a:xfrm>
        </p:spPr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31840" y="5661248"/>
            <a:ext cx="4464496" cy="576064"/>
          </a:xfrm>
          <a:solidFill>
            <a:srgbClr val="CCECFF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hr-HR" sz="2800" b="1" dirty="0" smtClean="0"/>
              <a:t>SVETI PETAR I PAVAO</a:t>
            </a:r>
            <a:endParaRPr lang="hr-HR" sz="2800" b="1" dirty="0"/>
          </a:p>
        </p:txBody>
      </p:sp>
      <p:pic>
        <p:nvPicPr>
          <p:cNvPr id="1026" name="Picture 2" descr="C:\Users\Dell\Desktop\petar i pa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2049"/>
            <a:ext cx="4392488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36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88640"/>
            <a:ext cx="8784976" cy="2759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Ovo u biti, božansko praštanje nema granice ni mjere </a:t>
            </a:r>
            <a:r>
              <a:rPr lang="hr-HR" b="1" dirty="0" smtClean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(Mt 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18,21-22).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Bilo da je riječ o uvredama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('grijehu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 po </a:t>
            </a:r>
            <a:r>
              <a:rPr lang="hr-HR" b="1" dirty="0" err="1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Lk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11,4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ili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'dugu'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Mt 6,12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mi smo, u stvari, uvijek dužnici: „Nikome ništa ne dugujte , osim da jedni druge ljubite“(Rim 13,8). Zajedništvo Presvetog Trojstva je izvor i mjerilo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istinitosti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svakog suodnosa (1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3,19-24). Ono se živi u molitvi, osobito u Euharistiji (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Mt 5,23-24).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Zato Bog ne prima žrtve od zavađenog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već nalaže da se vrati od oltara i prije se pomiri s bratom, da miroljubivim molitvama i Bog može biti umiren. Veća je žrtva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Bogu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naš mir i bratska ljubav i bratska sloga i puk skupljen u jedinstvu Oca i Sina i Duha Svetoga. (Sv.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Ciprijan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Kartaški, De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oratione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23 PL4, 535C-536A).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948242"/>
            <a:ext cx="8784976" cy="379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291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88640"/>
            <a:ext cx="8928992" cy="2265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PROŠNJA: „Ne uvedi nas u napast“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Ova prošnja seže u korijen prethodne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jer su naši grijesi plod pristanka na napast. Molimo našeg Oca da nas u nju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 „uvede“.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Teško je grčki izraz prevesti jednom riječju: znači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„ne dopusti unići u nju“.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(Mt 26,41)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„ne dopusti da podlegnemo napasti“.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„Bog ne može biti </a:t>
            </a:r>
            <a:r>
              <a:rPr lang="hr-H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napastovan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zlo, i ne napastuje nikoga“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(Jak 1,13).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Naprotiv, želi nas od nje osloboditi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Mi ga molimo da ne dopusti da krenemo putem koji vodi u grijeh. Uključeni smo u borbu </a:t>
            </a:r>
            <a:r>
              <a:rPr lang="hr-HR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„između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tijela i Duha“.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Ova prošnja moli Duha razlučivanja i jakosti.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454325"/>
            <a:ext cx="8856984" cy="421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58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88640"/>
            <a:ext cx="8784976" cy="1574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 Sveti nam omogućuje razlučivati između kušnje, nužne za rast unutarnjeg čovjeka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Lk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8,13-5: </a:t>
            </a:r>
            <a:r>
              <a:rPr lang="hr-HR" b="1" dirty="0" err="1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Dj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14,22: 2. Tim 3,12)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što vodi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„prokušanoj kreposti“ 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(Rim 5,3-5),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napasti koja vodi u grijeh i smrt 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(Jak 1,14-15).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Moramo također razlikovati što je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„biti napastovan“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što je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„pristati“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napast. Konačno, dar razlučivanja razobličuje varku napasti: prividno, njezina je ponuda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„dobra, zamamljiva za oči i poželjna“ 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(Post 3,6),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u stvari,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plod je smrt.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44824"/>
            <a:ext cx="8784976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236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856984" cy="1607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Bog ne želi nametati dobro, on želi slobodne ljude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 određenom smislu napast je korisna. Nitko osim Boga, čak ni mi sami ne znamo što je naša duša primila od Boga.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nam otkriva kušnja,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tako nas uči da upoznamo sami sebe i na taj način otkrijemo svoju bijedu, te nas time primorava da zahvalimo za dobra koja nam je napast otkrila (Origen, De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oratione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,29).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723739"/>
            <a:ext cx="8856984" cy="4945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799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88640"/>
            <a:ext cx="8856984" cy="2199833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„Ne ući u napast“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uključuje odluku srca : „Doista, gdje ti je blago, ondje će biti i srce. Nitko ne može služiti dvojici gospodara“ 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(Mt 6,21,24). 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„Ako živimo po Duhu, po Duhu se i ravnajmo“ (Gal 5, 25). Tim „pristajanjem“ uz Duha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Svetoga i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Otac nam daje snage.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„Nije vas zahvatila druga kušnja osim ljudske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Ta vjeran je Bog: neće pustiti da budete kušani preko svojih sila, nego će s kušnjom dati i ishod da možete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izdržati”</a:t>
            </a:r>
            <a:r>
              <a:rPr lang="hr-HR" b="1" dirty="0" smtClean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(1Kor 10,13).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Međutim ta borba i pobjeda nisu moguće bez molitve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Svojom je molitvom Isus svladao Napasnika na početku 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(Mt4,1-11),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u završnoj borbi agonije </a:t>
            </a:r>
            <a:r>
              <a:rPr lang="hr-HR" b="1" dirty="0" smtClean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Mt 26,36-44).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388474"/>
            <a:ext cx="8856984" cy="4352894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087999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856984" cy="1870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Ovom prošnjom našem Ocu Krist nas sjedinjuje sa sojom borbom i agonijom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 zajedništvu s njegovom, postojano se naglašava budnost srca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Mk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13,9. 23.33-37; </a:t>
            </a:r>
            <a:r>
              <a:rPr lang="hr-HR" b="1" dirty="0" err="1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Lk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12, 35-40).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Budnost je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„čuvarica srca“.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Isus moli Oca da nas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„čuva u svom imenu“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17,11).  Duh Sveti nastoji da nas bez prestanka potiče na tu budnost  </a:t>
            </a:r>
            <a:r>
              <a:rPr lang="hr-HR" b="1" dirty="0" smtClean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(1Kor 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16,13; Kol 4,2; 1 Sol 5,6; 1 Pt 5,8).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Ova molitva dobiva sav svoj dramatski značaj u odnosu na konačnu kušnju naše zemaljske borbe; ona moli i ustrajnost do kraja. „… Blažen onaj koji bdije….“ 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Otk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16,15).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987144"/>
            <a:ext cx="8856983" cy="4754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268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75" t="19101"/>
          <a:stretch/>
        </p:blipFill>
        <p:spPr>
          <a:xfrm>
            <a:off x="179512" y="116632"/>
            <a:ext cx="8856984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304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856984" cy="6624736"/>
          </a:xfrm>
          <a:prstGeom prst="rect">
            <a:avLst/>
          </a:prstGeom>
        </p:spPr>
      </p:pic>
      <p:sp>
        <p:nvSpPr>
          <p:cNvPr id="3" name="TekstniOkvir 2"/>
          <p:cNvSpPr txBox="1"/>
          <p:nvPr/>
        </p:nvSpPr>
        <p:spPr>
          <a:xfrm>
            <a:off x="1331640" y="1628800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/>
              <a:t>DUH U SLOBODI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344153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251520" y="116632"/>
            <a:ext cx="80648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000" dirty="0" smtClean="0"/>
              <a:t>Sljedeće </a:t>
            </a:r>
            <a:r>
              <a:rPr lang="hr-HR" sz="2800" dirty="0" smtClean="0"/>
              <a:t>kateheze</a:t>
            </a:r>
            <a:r>
              <a:rPr lang="hr-HR" sz="8000" dirty="0" smtClean="0"/>
              <a:t/>
            </a:r>
            <a:br>
              <a:rPr lang="hr-HR" sz="8000" dirty="0" smtClean="0"/>
            </a:br>
            <a:r>
              <a:rPr lang="hr-HR" sz="8000" dirty="0" smtClean="0"/>
              <a:t>OBRAĐIVAT ĆE  </a:t>
            </a:r>
          </a:p>
          <a:p>
            <a:r>
              <a:rPr lang="hr-HR" sz="8000" dirty="0" smtClean="0">
                <a:solidFill>
                  <a:srgbClr val="FF0000"/>
                </a:solidFill>
              </a:rPr>
              <a:t>ČOVJEKA</a:t>
            </a:r>
            <a:endParaRPr lang="hr-HR" sz="8000" dirty="0">
              <a:solidFill>
                <a:srgbClr val="FF0000"/>
              </a:solidFill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364690" y="3707936"/>
            <a:ext cx="348101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U SUVREMENOM SVIJETU </a:t>
            </a:r>
          </a:p>
        </p:txBody>
      </p:sp>
      <p:sp>
        <p:nvSpPr>
          <p:cNvPr id="4" name="Pravokutnik 3"/>
          <p:cNvSpPr/>
          <p:nvPr/>
        </p:nvSpPr>
        <p:spPr>
          <a:xfrm>
            <a:off x="425328" y="4096632"/>
            <a:ext cx="6840760" cy="2269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NEKA PITANJA,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TEŽNJE I </a:t>
            </a:r>
            <a:r>
              <a:rPr lang="hr-HR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NESKLADA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DANAŠNJEGA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ČOVJEKA</a:t>
            </a:r>
            <a:b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ORIGINAL ILI KOPIJA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i grijeh: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DOBAR DAN TUGO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Sloboda i savjest određuju čovjeka</a:t>
            </a:r>
            <a:b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duhovno i tjelesno biće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je religiozno biće, biće molitve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2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60840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2" name="Pravokutnik 1"/>
          <p:cNvSpPr/>
          <p:nvPr/>
        </p:nvSpPr>
        <p:spPr>
          <a:xfrm>
            <a:off x="215008" y="1340768"/>
            <a:ext cx="5005064" cy="2627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SEDAM </a:t>
            </a:r>
            <a:r>
              <a:rPr lang="hr-H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PROŠNJI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Pošto smo se stavili u prisutnost Boga našega Oca , da mu se poklonimo, da ga ljubimo i blagoslovimo, Duh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posinstva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daje da se iz naših srdaca uzdigne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sedam prošnji, sedam blagoslova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Prve tri,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većma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blagoslovne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privlače nas slavi Očevoj, dok četiri zadnje, kao putovi prema njemu, njegovoj milosti prikazuju našu ograničenost ili bijedu.</a:t>
            </a:r>
          </a:p>
        </p:txBody>
      </p:sp>
    </p:spTree>
    <p:extLst>
      <p:ext uri="{BB962C8B-B14F-4D97-AF65-F5344CB8AC3E}">
        <p14:creationId xmlns:p14="http://schemas.microsoft.com/office/powerpoint/2010/main" val="85974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88640"/>
            <a:ext cx="8784976" cy="2467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PROŠNJA: </a:t>
            </a:r>
            <a:r>
              <a:rPr lang="hr-HR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„Otpusti nam duge naše </a:t>
            </a:r>
            <a:r>
              <a:rPr lang="hr-H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„kako“ </a:t>
            </a:r>
            <a:r>
              <a:rPr lang="hr-HR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 mi otpuštamo dužnicima našim“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 prošnja iznenađuje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Kada bi sadržavala samo prvi dio rečenice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“Otpusti nam duge naše“,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mogla bi se neizravno, uključiti u prve tri prošnje Gospodnje molitve, jer je Kristova žrtva za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„otpuštenje grijeha“.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 po drugom dijelu, naša molitva neće biti uslišana, ako prije ne ispunimo jedan zahtjev. Naša molba je okrenuta budućnosti,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naš joj odgovor mora prethoditi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jer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povezuje jedna riječ: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„Kako“.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55726"/>
            <a:ext cx="8784976" cy="4013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31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856984" cy="25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„Otpusti nam duge naše“…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Očenaš smo počeli moliti sa smionim pouzdanjem.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Moleći Oca da njegovo ime bude posvećeno, molili smo ga da budemo sve posvećeniji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No, iako obučeni u krsne haljine, ne prestajemo griješiti, odvraćati se od Boga. Sada se, ovom molitvom, kao rasipni sin 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Lk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15,11-32)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vraćamo se k njemu i, kao carinik  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Lk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18,13),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priznajemo se grešnim pred njim.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Naša molba počinje s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„priznanjem“,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kojim istodobno priznajemo svoju bijedu i njegovo milosrđe. Naša je nada izvjesna, jer u njegovu Sinu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„imamo otkupljenje, otpuštenje grijeha“ 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(Kol 1,14; EF 1,7).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Djelotvoran  i nesumnjiv znak njegova praštanja u sakramentima Crkve 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(Mt 26,28).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678680"/>
            <a:ext cx="8856984" cy="406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28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928992" cy="216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Međutim,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ovo je strašno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ta bujica milosrđa ne može prodrijeti u naše srce,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sve dok ne oprostimo onima koji su nas uvrijedili.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Ljubav je, kao i Tijelo Kristovo, nedjeljiva: ne možemo ljubiti Boga koga ne vidimo, ako ne ljubimo brata i sestru koje vidimo  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 </a:t>
            </a:r>
            <a:r>
              <a:rPr lang="hr-HR" b="1" dirty="0" err="1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4,20).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Odbijanjem praštanja braći i sestrama naše se srce zatvara, i njegova tvrdoća čini ga nepropusnim za milosrdnu ljubav Očevu: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priznanjem grijeha naše se srce otvara njegovoj milosti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Ova je prošnja toliko važna da je jedina kojoj se Gospodin vraća nalažući je u Govoru na gori. (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Mt 6,14-15; 5,23-24).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06"/>
          <a:stretch/>
        </p:blipFill>
        <p:spPr>
          <a:xfrm>
            <a:off x="138444" y="2256580"/>
            <a:ext cx="8928992" cy="441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53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51520" y="188640"/>
            <a:ext cx="8712968" cy="2858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„… Kako i mi otpuštamo dužnicima našim“</a:t>
            </a:r>
            <a:br>
              <a:rPr lang="hr-H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Ovaj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„kako“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 nije jedini u Isusovu nauku: Budite dakle savršeni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'kako'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savršen Otac vaš nebeski (Mt 5,48); budite milosrdni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'kako'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Otac vaš milosrdan“ 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Lk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6,36);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Zapovijed vam novu dajem: ljubite jedni druge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'kako'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sam ja ljubio vas“ (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13,34).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Nemoguće je opsluživati Gospodinovu zapovijed,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ako to biva izvanjskim oponašanjem božanskog uzora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Ovdje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je, pak, riječ o životnom udjelu u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Svetosti,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Milosrđu i Ljubavi Boga našega, koje provire „Iz dubine srca“. Samo Duh koji je naš život 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(Gal 5,25),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može učiniti  „našim“ iste osjećaje koje su bili u Kristu Isusu 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((</a:t>
            </a:r>
            <a:r>
              <a:rPr lang="hr-HR" b="1" dirty="0" err="1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2,1.5.).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Tada postaje moguće jedinstvo praštanja: „Praštajući jedni drugima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'kao što'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Bog u Kristu nama oprosti“ 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4,32).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047052"/>
            <a:ext cx="8712968" cy="362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7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928992" cy="1870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Tako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zaživljuju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Gospodnje riječi o praštanju, toj ljubavi koja ljubi sve do kraja </a:t>
            </a:r>
            <a:r>
              <a:rPr lang="hr-HR" b="1" dirty="0" smtClean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13,1).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Prispodoba o nemilosrdnom sluzi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koja zaokružuje Gospodinov nauk o crkvenom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zajedništvu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smtClean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(Mt 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18,23 – 35),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završava ovim riječima: „Tako će i Otac moj nebeski učiniti vama ako svatko od srca ne oprosti svome bratu“. Sve se veže i razvezuje tu u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„dubini srca“.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Nije u našoj moći ne osjetiti i zaboraviti uvredu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ali srce koje se predaje Duhu Svetom pretvara ranu u samilost i pročišćava sjećanje okrećući uvredu u zagovor.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60848"/>
            <a:ext cx="8856984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62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856984" cy="2265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Kršćanska molitva ide sve do opraštanja neprijateljima </a:t>
            </a:r>
            <a:r>
              <a:rPr lang="hr-HR" b="1" dirty="0" smtClean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Mt 5,43-44).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Preobražava učenika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suobličujući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ga njegovom Učitelju.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Opraštanje je vrhunac kršćanske molitve; samo srce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usklađeno s Božjom samilošću, može primiti dar molitve. Opraštanje također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svjedoči da je u našem svijetu ljubav jača od grijeha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Nekadašnji i današnji mučenici daju to Isusovo svjedočanstvo. Opraštanje je osnovnim uvjet pomirenja (2Kor 5,18-21) kako djece Božje s njihovim Ocem tako i ljudi međusobno. (Ivan Pavao II.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Encikllika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r-HR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Dives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misericordia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14).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382317"/>
            <a:ext cx="8784976" cy="4287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65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sustav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sustav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9526</TotalTime>
  <Words>931</Words>
  <Application>Microsoft Office PowerPoint</Application>
  <PresentationFormat>Prikaz na zaslonu (4:3)</PresentationFormat>
  <Paragraphs>22</Paragraphs>
  <Slides>17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BIBLIJSKO - MOLITVENE ZAJEDNICE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BIBLIJSKO - MOLITVENA ZAJEDNICA</dc:title>
  <dc:creator>Dell</dc:creator>
  <cp:lastModifiedBy>Matija Simić</cp:lastModifiedBy>
  <cp:revision>990</cp:revision>
  <dcterms:created xsi:type="dcterms:W3CDTF">2016-08-19T07:36:26Z</dcterms:created>
  <dcterms:modified xsi:type="dcterms:W3CDTF">2024-10-20T14:04:27Z</dcterms:modified>
</cp:coreProperties>
</file>