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3" r:id="rId1"/>
  </p:sldMasterIdLst>
  <p:notesMasterIdLst>
    <p:notesMasterId r:id="rId22"/>
  </p:notesMasterIdLst>
  <p:sldIdLst>
    <p:sldId id="257" r:id="rId2"/>
    <p:sldId id="273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6" r:id="rId20"/>
    <p:sldId id="305" r:id="rId2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D2F1F8"/>
    <a:srgbClr val="CCECFF"/>
    <a:srgbClr val="DEEBF7"/>
    <a:srgbClr val="FFFF99"/>
    <a:srgbClr val="FFCCFF"/>
    <a:srgbClr val="CCCCFF"/>
    <a:srgbClr val="99FFCC"/>
    <a:srgbClr val="99FF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2" autoAdjust="0"/>
    <p:restoredTop sz="93979" autoAdjust="0"/>
  </p:normalViewPr>
  <p:slideViewPr>
    <p:cSldViewPr>
      <p:cViewPr varScale="1">
        <p:scale>
          <a:sx n="108" d="100"/>
          <a:sy n="108" d="100"/>
        </p:scale>
        <p:origin x="1650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5215D-AE96-46E4-9E74-E43EEF8648CE}" type="datetimeFigureOut">
              <a:rPr lang="hr-HR" smtClean="0"/>
              <a:t>23.9.2024.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F988C-201D-4037-A41B-325189FC6D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8615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23.9.2024.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635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23.9.2024.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525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23.9.2024.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379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23.9.2024.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0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23.9.2024.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75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23.9.2024.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845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23.9.2024.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41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23.9.2024.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16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23.9.2024.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83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23.9.2024.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614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23.9.2024.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62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B0E2D-BF10-442D-A47D-F68905A7D702}" type="datetimeFigureOut">
              <a:rPr lang="hr-HR" smtClean="0">
                <a:solidFill>
                  <a:srgbClr val="564B3C"/>
                </a:solidFill>
              </a:rPr>
              <a:pPr/>
              <a:t>23.9.2024.</a:t>
            </a:fld>
            <a:endParaRPr lang="hr-HR">
              <a:solidFill>
                <a:srgbClr val="564B3C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>
              <a:solidFill>
                <a:srgbClr val="564B3C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79276-F584-44FD-8EB7-2C01FCB402DF}" type="slidenum">
              <a:rPr lang="hr-HR" smtClean="0">
                <a:solidFill>
                  <a:srgbClr val="564B3C"/>
                </a:solidFill>
              </a:rPr>
              <a:pPr/>
              <a:t>‹#›</a:t>
            </a:fld>
            <a:endParaRPr lang="hr-HR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31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4" r:id="rId1"/>
    <p:sldLayoutId id="2147484145" r:id="rId2"/>
    <p:sldLayoutId id="2147484146" r:id="rId3"/>
    <p:sldLayoutId id="2147484147" r:id="rId4"/>
    <p:sldLayoutId id="2147484148" r:id="rId5"/>
    <p:sldLayoutId id="2147484149" r:id="rId6"/>
    <p:sldLayoutId id="2147484150" r:id="rId7"/>
    <p:sldLayoutId id="2147484151" r:id="rId8"/>
    <p:sldLayoutId id="2147484152" r:id="rId9"/>
    <p:sldLayoutId id="2147484153" r:id="rId10"/>
    <p:sldLayoutId id="214748415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045154"/>
            <a:ext cx="7992888" cy="643338"/>
          </a:xfrm>
          <a:solidFill>
            <a:srgbClr val="CCECFF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hr-HR" sz="2800" dirty="0" smtClean="0"/>
              <a:t>BIBLIJSKO - MOLITVENE ZAJEDNICE</a:t>
            </a:r>
            <a:endParaRPr lang="hr-HR" sz="2800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67744" y="621437"/>
            <a:ext cx="4248472" cy="4331564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31840" y="5661248"/>
            <a:ext cx="4464496" cy="576064"/>
          </a:xfrm>
          <a:solidFill>
            <a:srgbClr val="CCECFF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r>
              <a:rPr lang="hr-HR" sz="2800" b="1" dirty="0" smtClean="0"/>
              <a:t>SVETI PETAR I PAVAO</a:t>
            </a:r>
            <a:endParaRPr lang="hr-HR" sz="2800" b="1" dirty="0"/>
          </a:p>
        </p:txBody>
      </p:sp>
      <p:pic>
        <p:nvPicPr>
          <p:cNvPr id="1026" name="Picture 2" descr="C:\Users\Dell\Desktop\petar i pa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049"/>
            <a:ext cx="4392488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36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928992" cy="24632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Prijanjajući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uz Krista možemo s njime postati jedan duh i tako vršiti njegovu volju: tako će ona biti savršeno ispunjena na zemlji kao na nebu.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(Origen De oratore 26.)</a:t>
            </a:r>
            <a:b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Promatrajte kako nas Isus Krist uči biti poniznima, očitujući nam kako naša krepost ne ovisi samo o našem nastojanju, nego i o milosti Božjoj. On ovdje zapovijeda svakom vjerniku koji moli da to čini općenito za cijelu zemlju. On naime ne kaže: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„Budi volja tvoja“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 meni ili u vama , nego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„po svoj zemlji“;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to zato da zabluda bude otklonjena, a da tu zavlada istina, da mana bude uništena, a procvjeta krepost , i da zemlja više ne bude različita od neba.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(Sv. Ivan Zlatousti –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Homilia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Mattaeum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19,5 PG 57,280B).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579870"/>
            <a:ext cx="8928991" cy="4161498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38568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928992" cy="2463238"/>
          </a:xfrm>
          <a:prstGeom prst="rect">
            <a:avLst/>
          </a:prstGeom>
          <a:solidFill>
            <a:srgbClr val="FFFFCC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Molitvom možemo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„razabirati što je volja Božja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(Rim 12,2;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5,17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dobiti postojanost da je vršimo“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10,36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Isus nas uči da se  u Kraljevstvo nebesko ne ulazi riječima, nego vršeći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„volju Oca mojega koji je na nebesima“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(Mt 7,21). </a:t>
            </a:r>
            <a:b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„Bog uslišava onoga tko vrši njegovu volju“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9,31).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je snaga molitve Crkve u ime njezina Gospodina, nadasve u Euharistiji. Ona je zajedništvo posredovanja s Presvetom Bogorodicom.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Lk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1,38,49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i svim svetima koji su bili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„ugodni“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Gospodinu, jer nisu htjeli drugo doli njegovu volju. </a:t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348880"/>
            <a:ext cx="8928992" cy="432048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812461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88640"/>
            <a:ext cx="8784976" cy="12777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Riječi „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Budi volja tvoja kako na nebu tako i na zemlji“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možemo još, bez povrede istine, prevesti; tako u Crkvi kako i u našem Gospodinu Isusu Kristu; tako u Zaručnici s kojom je on zaručen kako i u Zaručniku koji je izvršio volju Očevu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r-H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Sv. Augustin, De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Sermone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Domini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monte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2,6,24 Pl34,1279).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84182"/>
            <a:ext cx="8784976" cy="534695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506381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70167"/>
            <a:ext cx="8856984" cy="22656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Četvrta prošnja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„Kruh naš svagdanji da j nam danas“</a:t>
            </a:r>
            <a:b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„Daj nam“: lijepo je ovo povjerenje djece koja sve očekuju od Oca. „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daje da sunce njegovo izlazi nad zlima i dobrima i da kiša pada pravednima i nepravednima“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(Mt 5,45),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sve živo 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„hrani na vrijeme“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104,27).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Isus nas uči ovoj molitvi koja, u stvari, našeg Oca slavi jer ona priznaje koliko je On dobar iznad svake dobrote.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„Daj nam“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izraz je i saveza: mi smo njegovi a on je naš, i za nas. No ovim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„naš“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priznajemo ga i kao Oca svih ljudi te ga, solidarni s njihovim potrebama i patnjama, molimo za sve.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557462"/>
            <a:ext cx="8856984" cy="4183906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542183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16632"/>
            <a:ext cx="8856984" cy="2463238"/>
          </a:xfrm>
          <a:prstGeom prst="rect">
            <a:avLst/>
          </a:prstGeom>
          <a:solidFill>
            <a:srgbClr val="FFFFCC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„Kruh naš“.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Otac koji nam daruje život ne može nam ne dati za život potrebnu hranu i sva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„odgovarajuća“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tvarna i duhovna dobra. U Govoru na gori Isus naglašava to sinovsko pouzdanje, koje surađuje s providnošću Oca našega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(Mt 6,25-34).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nas ne poziva na pasivnost </a:t>
            </a:r>
            <a:r>
              <a:rPr lang="hr-H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Sol 3,6-13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nego nas hoće osloboditi svakog tjeskobnog nemira i svake zabrinutosti. Tako je sinovsko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predanje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djece Božje. Onima koji traže Kraljevstvo Božje i njegovu pravednost on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obećaje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dati sve drugo kao dobitak. Sve, naime, pripada Bogu, i onomu koji ima Boga ništa ne nedostaje, ako on sam ne nedostaje Bogu.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(Sv.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Ciprijan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Kartaški De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oratione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dominica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21: PL 4,534A).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579870"/>
            <a:ext cx="8856984" cy="4161498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562227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856984" cy="246323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No, činjenica da ima onih koji zbog nedostataka kruha gladuju,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otkriva drugu dubinu ove prošnje.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Drama gladi u svijetu poziva kršćane, koji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mole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istini, na djelatnu odgovornost prema braći, i to kako osobnim ponašanjem, tako i solidarnošću sa cijelom ljudskom obitelji. Ova se prošnja Gospodnje molitve ne da odvojiti od prispodoba o siromašnom Lazaru 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Lk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16,19-31)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posljednjem sudu (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Mt 25,31-46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Kao kvasac u tijestu, novost Kraljevstva mora Duhom Kristovim uzdignuti zemlju.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(II Vat.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Apostolicam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actuasitatem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5).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mora se očitovati uspostavom pravde u osobnim, društvenim, gospodarskim  i međunarodnim odnosim; i ne smije se zaboraviti da nema pravedna ustroja bez ljudi koji hoće da budu pravedni.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557462"/>
            <a:ext cx="8856984" cy="4255914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833709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928992" cy="18705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Riječ je o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„našem“ 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kruhu,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„jednomu“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„mnoge“.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Siromaštvo prema blaženstvima jest krepost sudjelovanja: poziva na zajedništvo i dijeljenje tvarnih i duhovnih dobara, ne prisilom, nego iz ljubavi, da obilje  jednih namiri oskudicu drugih.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 Kor 8, 1-15).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„Moli i radi“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Sv. Benedikt  - pravilo 20;48). </a:t>
            </a:r>
            <a:r>
              <a:rPr lang="hr-H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Treba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moliti kao da sve ovisi o Bogu, a raditi kao da sve ovisi o nama.“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(Sv. Ignacije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Lojolski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Rim.)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kad smo uradili svoj posao, hrana ostaje dar Oca našega: potrebno je za nju moliti i zahvaljivati. To je smisao blagoslova stola u kršćanskoj obitelji. 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87144"/>
            <a:ext cx="8928992" cy="4870856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787835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928992" cy="1870512"/>
          </a:xfrm>
          <a:prstGeom prst="rect">
            <a:avLst/>
          </a:prstGeom>
          <a:solidFill>
            <a:schemeClr val="bg2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Ova prošnja, i odgovornost koju uključuje, vrijedi za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još jednu glad od koje ljudi trpe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„Ne živi čovjek samo o kruhu, nego o svakoj riječi što izlazi iz Božjih usta“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(Mt 4,4), a to je glad njegove Riječi i njegova Duha.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Kršćani moraju uložiti sve svoje sile da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„siromasima navijeste Evanđelje“.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Postoji glad na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zemlji, </a:t>
            </a:r>
            <a:r>
              <a:rPr lang="hr-H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„ne glad kruha ni žeđ vode, već slušanja riječi Gospodnje” </a:t>
            </a:r>
            <a:r>
              <a:rPr lang="hr-H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(Am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8,11).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Zato izrazito kršćanski smisao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četvrte prošnje odnosi se na Kruh Života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prihvaćanje Riječi Božje vjerom, primanje Tijela Kristova u Euharistiji.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87144"/>
            <a:ext cx="8928992" cy="4682216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513235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928992" cy="18705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„Danas“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također  izraz povjerenja. Gospodin nas tome uči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(Mt 6,34),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nije plod našega i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zmišljanja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Budući da se prije svega tiče njegove riječi i Tijela njegova Sina,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„danas“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nije samo ono našega smrtnoga vremena,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nego je Božje Danas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Ako svaki dan primiš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kruh,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 tebe je svaki dan danas. Ako je Krist tvoj danas, on za tebe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uskrisava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svaki dan.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Kako to?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 si </a:t>
            </a:r>
            <a:r>
              <a:rPr lang="hr-H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moj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danas te rodih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2,7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Danas, to jest, kada Krist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uskrisava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(Sv. Ambrozije, De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sacramentis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5,26PL, 16,453A).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87144"/>
            <a:ext cx="8928991" cy="4754224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3031005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88640"/>
            <a:ext cx="8784976" cy="24632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„Svagdanji“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Ova riječ, grčki </a:t>
            </a:r>
            <a:r>
              <a:rPr lang="hr-H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epiousios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ne nalazi se ni na jednom drugom mjestu Novoga zavjeta. Uzeta u vremenskom značenju, pedagoški podvlači ono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„danas“,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nas utvrdi u povjerenju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„bez ograde“.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Uzeta u kvalitetnom značenju kazuje ono što je nužno za život, i, u širem smislu, svako dobro dovoljno za opstanak.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 Tim 6,8).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Uzeta u doslovnom smislu (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epiousis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nadsušni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nadnaravni riječ neposredno znači Kruh Života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Tijelo Kristovo „lijek besmrtnosti“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(Sv. Ignacije </a:t>
            </a:r>
            <a:r>
              <a:rPr lang="hr-HR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Antiohijski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Epistola ad  </a:t>
            </a:r>
            <a:r>
              <a:rPr lang="hr-HR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Ephsios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20,2 PG 5,661.)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bez kojega nemamo života u sebi 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6,53-56).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20888"/>
            <a:ext cx="8784976" cy="4320480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059188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251520" y="116632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000" dirty="0" smtClean="0"/>
              <a:t>Sljedeće </a:t>
            </a:r>
            <a:r>
              <a:rPr lang="hr-HR" sz="2800" dirty="0" smtClean="0"/>
              <a:t>kateheze</a:t>
            </a:r>
            <a:r>
              <a:rPr lang="hr-HR" sz="8000" dirty="0" smtClean="0"/>
              <a:t/>
            </a:r>
            <a:br>
              <a:rPr lang="hr-HR" sz="8000" dirty="0" smtClean="0"/>
            </a:br>
            <a:r>
              <a:rPr lang="hr-HR" sz="8000" dirty="0" smtClean="0"/>
              <a:t>OBRAĐIVAT ĆE  </a:t>
            </a:r>
          </a:p>
          <a:p>
            <a:r>
              <a:rPr lang="hr-HR" sz="8000" dirty="0" smtClean="0">
                <a:solidFill>
                  <a:srgbClr val="FF0000"/>
                </a:solidFill>
              </a:rPr>
              <a:t>ČOVJEKA</a:t>
            </a:r>
            <a:endParaRPr lang="hr-HR" sz="8000" dirty="0">
              <a:solidFill>
                <a:srgbClr val="FF0000"/>
              </a:solidFill>
            </a:endParaRPr>
          </a:p>
        </p:txBody>
      </p:sp>
      <p:sp>
        <p:nvSpPr>
          <p:cNvPr id="3" name="Pravokutnik 2"/>
          <p:cNvSpPr/>
          <p:nvPr/>
        </p:nvSpPr>
        <p:spPr>
          <a:xfrm>
            <a:off x="364690" y="3707936"/>
            <a:ext cx="3481018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 U SUVREMENOM SVIJETU </a:t>
            </a:r>
          </a:p>
        </p:txBody>
      </p:sp>
      <p:sp>
        <p:nvSpPr>
          <p:cNvPr id="4" name="Pravokutnik 3"/>
          <p:cNvSpPr/>
          <p:nvPr/>
        </p:nvSpPr>
        <p:spPr>
          <a:xfrm>
            <a:off x="425328" y="4096632"/>
            <a:ext cx="6840760" cy="2269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NEKA PITANJA,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TEŽNJE I </a:t>
            </a:r>
            <a:r>
              <a:rPr lang="hr-HR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NESKLADA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DANAŠNJEGA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ČOVJEKA</a:t>
            </a:r>
            <a:b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ORIGINAL ILI KOPIJA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 i grijeh: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DOBAR DAN TUGO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Sloboda i savjest određuju čovjeka</a:t>
            </a:r>
            <a:b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 duhovno i tjelesno biće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Čovjek je religiozno biće, biće molitve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2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928992" cy="27596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Konačno, nadovezano na prethodno, očevidno je nebesko značenje: 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„ovaj Dan“ jest dan Gospodnji, dan Gozbe u Kraljevstvu, anticipirane u Euharistiji, koja je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predokus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Kraljevstva koje dolazi. I zato je prikladno da se euharistijsko bogoslužje slavi „svaki dan“. </a:t>
            </a:r>
            <a:b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Euharistija je kruh naš svagdašnji. Osobita  krepost ove božanske hrane jest njena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ujedinjujuća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snaga : ona nas ujedinjuje sa Spasiteljevim tijelom  o čini nas njegovim udovima da bi smo mi postali ono što primamo.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Ovaj kruh svagdanji su i čitanja koja svaki da slušate u Crkvi, u </a:t>
            </a:r>
            <a:r>
              <a:rPr lang="hr-H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himnima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koji se pjevaju i koje pjevate.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Sve nam je ovo nužno na našem zemaljskom hodočašću.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(Sv. Petar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Krizolog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Sermones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71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52 402D</a:t>
            </a:r>
            <a:r>
              <a:rPr lang="hr-HR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564904"/>
            <a:ext cx="8928992" cy="424847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915576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560840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2" name="Pravokutnik 1"/>
          <p:cNvSpPr/>
          <p:nvPr/>
        </p:nvSpPr>
        <p:spPr>
          <a:xfrm>
            <a:off x="215008" y="1340768"/>
            <a:ext cx="5005064" cy="2627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SEDAM </a:t>
            </a:r>
            <a:r>
              <a:rPr lang="hr-HR" sz="2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PROŠNJI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Pošto smo se stavili u prisutnost Boga našega Oca , da mu se poklonimo, da ga ljubimo i blagoslovimo, Duh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posinstva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daje da se iz naših srdaca uzdigne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sedam prošnji, sedam blagoslova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Prve tri,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većma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blagoslovne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privlače nas slavi Očevoj, dok četiri zadnje, kao putovi prema njemu, njegovoj milosti prikazuju našu ograničenost ili bijedu.</a:t>
            </a:r>
          </a:p>
        </p:txBody>
      </p:sp>
    </p:spTree>
    <p:extLst>
      <p:ext uri="{BB962C8B-B14F-4D97-AF65-F5344CB8AC3E}">
        <p14:creationId xmlns:p14="http://schemas.microsoft.com/office/powerpoint/2010/main" val="85974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382317"/>
            <a:ext cx="8928992" cy="4431059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2" name="Pravokutnik 1"/>
          <p:cNvSpPr/>
          <p:nvPr/>
        </p:nvSpPr>
        <p:spPr>
          <a:xfrm>
            <a:off x="107504" y="116632"/>
            <a:ext cx="8928992" cy="27503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Uvodni dio potrebno je kod svih sedam prošnji dobro razumjeti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Prvi </a:t>
            </a:r>
            <a:r>
              <a:rPr lang="hr-H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skup prošnji vodi nas k njemu, za njega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b="1" i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tvoje</a:t>
            </a:r>
            <a:r>
              <a:rPr lang="hr-HR" i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ime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tvoje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kraljevstvo,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tvoja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volja. </a:t>
            </a:r>
            <a:r>
              <a:rPr lang="hr-H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Ljubavi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vlastito da prvo misli na onoga koga ljubi. U svakoj od tih triju molbi, ne spominjemo sebe, već smo obuzeti istom „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žarkom željom“,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 i „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tjeskobom“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ljubljenog Sina Božjega za slavu Očevu: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Lk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22,14) „Sveti se ….Dođi… Budi… :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 tri molbe već su uslišane u žrtvi Krista Spasitelja, no, sada su upravljene s nadom u konačno ispunjenje, budući da Bog još nije sve u svima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(1.Kor 15,28).</a:t>
            </a:r>
          </a:p>
        </p:txBody>
      </p:sp>
    </p:spTree>
    <p:extLst>
      <p:ext uri="{BB962C8B-B14F-4D97-AF65-F5344CB8AC3E}">
        <p14:creationId xmlns:p14="http://schemas.microsoft.com/office/powerpoint/2010/main" val="19266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16632"/>
            <a:ext cx="8856984" cy="27596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Drugi skup prošnji odvija se u tonu euharistijskih zaziva Duha Svetoga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prinos je naših iščekivanja i privlači pogled Oca milosrđa. Uzlazi od nas i tiče se nas se sada, na ovome svijetu.: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„Daj nam… otpusti nam … ne uvedi nas…. Izbavi nas…“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Četvrta i peta molba odnose se na naš </a:t>
            </a:r>
            <a:r>
              <a:rPr lang="hr-H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život,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kao takav, ili da ima hrane, ili da bude liječen od grijeha: zadnje dvije odnose se na našu borbu za pobjedu Života, na samu borbu molitve. </a:t>
            </a:r>
            <a:b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Prve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 prošnje jačaju nas u vjeri, ispunjaju nadom i zapaljuju ljubavlju. Kao stvorovi i k tome grešnici moramo moliti za sebe:  ono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„nas“ </a:t>
            </a:r>
            <a:r>
              <a:rPr lang="hr-H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 mjeri svijeta i povijesti, prinosimo Božjoj ljubavi bez mjere. Jer po imenu svoga Krista i po kraljevstvu svoga Svetog Duha, naš Otac ostvaruje svoj naum spasenja za nas i za cijeli svijet. </a:t>
            </a:r>
            <a:endParaRPr lang="hr-H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876234"/>
            <a:ext cx="8856984" cy="3865134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54106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51520" y="260648"/>
            <a:ext cx="8640960" cy="5427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9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OČENAŠ – </a:t>
            </a:r>
            <a:r>
              <a:rPr lang="hr-HR" sz="9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sz="9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9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Treća </a:t>
            </a:r>
            <a:r>
              <a:rPr lang="hr-HR" sz="96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prošnja: </a:t>
            </a:r>
            <a:r>
              <a:rPr lang="hr-HR" sz="9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hr-HR" sz="9600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6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hr-HR" sz="6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Budi volja tvoja kako na nebu tako i na zemlji“</a:t>
            </a:r>
          </a:p>
        </p:txBody>
      </p:sp>
    </p:spTree>
    <p:extLst>
      <p:ext uri="{BB962C8B-B14F-4D97-AF65-F5344CB8AC3E}">
        <p14:creationId xmlns:p14="http://schemas.microsoft.com/office/powerpoint/2010/main" val="4023787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88640"/>
            <a:ext cx="8928992" cy="19693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Treća prošnja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„Očenašu“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glasi: „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Budi volja tvoja kako na nebu tako i na zemlji“</a:t>
            </a:r>
            <a:b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Volja je našeg Oca: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„da se svi ljudi spase i dođu do </a:t>
            </a:r>
            <a:r>
              <a:rPr lang="hr-H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spoznanja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istine“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( 1 Tim 2, 3-4).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je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„strpljiv … jer neće da tko </a:t>
            </a:r>
            <a:r>
              <a:rPr lang="hr-H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propadne”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( 2 Pt 3,9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Njegova zapovijed ljubavi, koja obuhvaća sve druge, koja nam očituje njegovu volju jest: da </a:t>
            </a:r>
            <a:r>
              <a:rPr lang="hr-H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„ljubimo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jedni druge, kao što je on nas ljubio“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13,34;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Lk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10,25,37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On nam je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„obznanio otajstvo svoje volje, po dobrohotnom naumu svojem što ga prije zasnovao … uglaviti u Kristu – sve na nebesima i na zemlji</a:t>
            </a:r>
            <a:r>
              <a:rPr lang="hr-H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…”</a:t>
            </a:r>
            <a:endParaRPr lang="hr-HR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157962"/>
            <a:ext cx="8928992" cy="4583406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165980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79512" y="116632"/>
            <a:ext cx="8856984" cy="27596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njemu smo i mi predodređeni po naumu Onoga koji sve izvodi po odluci svoje volje 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1,9-11)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Mi ustrajno molimo da se taj dobrohotni naum potpuno ostvari na zemlji, kao što je već ostvaren na nebu. </a:t>
            </a:r>
            <a:b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Kristu, i to njegovom ljudskom voljom, volja je Očeva jednom zauvijek savršeno ostvarena. Ulazeći u svijet Isus kaže: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„Evo dolazim. Vršiti, Bože, volju tvoju“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10,7; 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40,7).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Samo Isus može reći: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„ja uvijek činim što je njemu milo“.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8,29).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molitvi svoje smrtne borbe on potpuno pristaje uz volju očevu: „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 ne moja volja, nego tvoja volja neka </a:t>
            </a:r>
            <a:r>
              <a:rPr lang="hr-H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bude” 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Lk</a:t>
            </a:r>
            <a:r>
              <a:rPr lang="hr-HR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22,42).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Evo zašto je Isus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„sam sebe dao za grijehe naše  … po volji Božjoj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(Gal 1,4).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„U toj smo volji prinosom tijela Isusa Krista posvećeni jednom zauvijek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10,10).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876234"/>
            <a:ext cx="8856984" cy="3981766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043429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116632"/>
            <a:ext cx="8928992" cy="18705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Isus </a:t>
            </a:r>
            <a:r>
              <a:rPr lang="hr-H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„premda   …   Sin iz onoga što prepati naviknu </a:t>
            </a:r>
            <a:r>
              <a:rPr lang="hr-H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slušati”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5,8),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koliko </a:t>
            </a:r>
            <a:r>
              <a:rPr lang="hr-H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većma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mi, stvorenja i grešnici, koji smo u njemu postali posinjena djeca. Molimo Oca našega da ujedini našu </a:t>
            </a:r>
            <a:r>
              <a:rPr lang="hr-H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volju </a:t>
            </a:r>
            <a:r>
              <a:rPr lang="hr-H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voljom svoga Sina da vršimo njegovu volju, nacrt njegova spasenja za život svijeta. Mi smo za to u osnovi nemoćni, ali sjedinjeni s Isusom i snagom njegova Svetoga Duha možemo mu predati svoju volju i odlučiti da biramo ono što je njegov Sin uvijek izabrao: činiti što je Ocu milo. 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hr-HR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</a:t>
            </a:r>
            <a:r>
              <a:rPr lang="hr-H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8, 29). 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987144"/>
            <a:ext cx="8928992" cy="4754224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1725715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9347</TotalTime>
  <Words>1225</Words>
  <Application>Microsoft Office PowerPoint</Application>
  <PresentationFormat>Prikaz na zaslonu (4:3)</PresentationFormat>
  <Paragraphs>26</Paragraphs>
  <Slides>20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Tema sustava Office</vt:lpstr>
      <vt:lpstr>BIBLIJSKO - MOLITVENE ZAJEDNICE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BIBLIJSKO - MOLITVENA ZAJEDNICA</dc:title>
  <dc:creator>Dell</dc:creator>
  <cp:lastModifiedBy>Korisnik</cp:lastModifiedBy>
  <cp:revision>974</cp:revision>
  <dcterms:created xsi:type="dcterms:W3CDTF">2016-08-19T07:36:26Z</dcterms:created>
  <dcterms:modified xsi:type="dcterms:W3CDTF">2024-09-23T10:06:23Z</dcterms:modified>
</cp:coreProperties>
</file>