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6" r:id="rId1"/>
  </p:sldMasterIdLst>
  <p:notesMasterIdLst>
    <p:notesMasterId r:id="rId19"/>
  </p:notesMasterIdLst>
  <p:sldIdLst>
    <p:sldId id="257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8" r:id="rId16"/>
    <p:sldId id="286" r:id="rId17"/>
    <p:sldId id="287" r:id="rId18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FF99"/>
    <a:srgbClr val="FFCCFF"/>
    <a:srgbClr val="CCECFF"/>
    <a:srgbClr val="CCCCFF"/>
    <a:srgbClr val="99FFCC"/>
    <a:srgbClr val="99FF99"/>
    <a:srgbClr val="FFCC66"/>
    <a:srgbClr val="FFFF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562" autoAdjust="0"/>
    <p:restoredTop sz="93979" autoAdjust="0"/>
  </p:normalViewPr>
  <p:slideViewPr>
    <p:cSldViewPr>
      <p:cViewPr varScale="1">
        <p:scale>
          <a:sx n="69" d="100"/>
          <a:sy n="69" d="100"/>
        </p:scale>
        <p:origin x="1164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25215D-AE96-46E4-9E74-E43EEF8648CE}" type="datetimeFigureOut">
              <a:rPr lang="hr-HR" smtClean="0"/>
              <a:t>25.2.2025.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5F988C-201D-4037-A41B-325189FC6D7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88615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25.2.2025.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228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25.2.2025.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120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25.2.2025.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266120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25.2.2025.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6062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 cita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25.2.2025.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38057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ili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25.2.2025.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8498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25.2.2025.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63590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25.2.2025.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665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25.2.2025.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235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25.2.2025.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778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25.2.2025.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8990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25.2.2025.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636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25.2.2025.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5561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25.2.2025.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1253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25.2.2025.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7681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25.2.2025.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70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B0E2D-BF10-442D-A47D-F68905A7D702}" type="datetimeFigureOut">
              <a:rPr lang="hr-HR" smtClean="0">
                <a:solidFill>
                  <a:srgbClr val="564B3C"/>
                </a:solidFill>
              </a:rPr>
              <a:pPr/>
              <a:t>25.2.2025.</a:t>
            </a:fld>
            <a:endParaRPr lang="hr-HR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2579276-F584-44FD-8EB7-2C01FCB402DF}" type="slidenum">
              <a:rPr lang="hr-HR" smtClean="0">
                <a:solidFill>
                  <a:srgbClr val="564B3C"/>
                </a:solidFill>
              </a:rPr>
              <a:pPr/>
              <a:t>‹#›</a:t>
            </a:fld>
            <a:endParaRPr lang="hr-HR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2976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7" r:id="rId1"/>
    <p:sldLayoutId id="2147484128" r:id="rId2"/>
    <p:sldLayoutId id="2147484129" r:id="rId3"/>
    <p:sldLayoutId id="2147484130" r:id="rId4"/>
    <p:sldLayoutId id="2147484131" r:id="rId5"/>
    <p:sldLayoutId id="2147484132" r:id="rId6"/>
    <p:sldLayoutId id="2147484133" r:id="rId7"/>
    <p:sldLayoutId id="2147484134" r:id="rId8"/>
    <p:sldLayoutId id="2147484135" r:id="rId9"/>
    <p:sldLayoutId id="2147484136" r:id="rId10"/>
    <p:sldLayoutId id="2147484137" r:id="rId11"/>
    <p:sldLayoutId id="2147484138" r:id="rId12"/>
    <p:sldLayoutId id="2147484139" r:id="rId13"/>
    <p:sldLayoutId id="2147484140" r:id="rId14"/>
    <p:sldLayoutId id="2147484141" r:id="rId15"/>
    <p:sldLayoutId id="21474841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045154"/>
            <a:ext cx="7992888" cy="643338"/>
          </a:xfrm>
          <a:solidFill>
            <a:srgbClr val="CCECFF"/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hr-HR" sz="2800" dirty="0" smtClean="0"/>
              <a:t>BIBLIJSKO - MOLITVENE ZAJEDNICE</a:t>
            </a:r>
            <a:endParaRPr lang="hr-HR" sz="2800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67744" y="621437"/>
            <a:ext cx="4248472" cy="4331564"/>
          </a:xfrm>
        </p:spPr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31840" y="5661248"/>
            <a:ext cx="4464496" cy="576064"/>
          </a:xfrm>
          <a:solidFill>
            <a:srgbClr val="CCECFF"/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r>
              <a:rPr lang="hr-HR" sz="2800" b="1" dirty="0" smtClean="0"/>
              <a:t>SVETI PETAR I PAVAO</a:t>
            </a:r>
            <a:endParaRPr lang="hr-HR" sz="2800" b="1" dirty="0"/>
          </a:p>
        </p:txBody>
      </p:sp>
      <p:pic>
        <p:nvPicPr>
          <p:cNvPr id="1026" name="Picture 2" descr="C:\Users\Dell\Desktop\petar i pav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2049"/>
            <a:ext cx="4392488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136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126659"/>
            <a:ext cx="8928992" cy="157414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euharistijskom slavlju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Molitva se iskazuje kao molitva cijele Crkve. Tu se očituje njen pun smisao i učinkovitost. Smještena između euharistijske molitve i pričesti, s jedne strane obnavlja sve prošnje i zazive izrečene tijekom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epikleze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(zazivanje Duha sv. 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posvećene darove) i s druge strane kuca na vrata kraljevske gozbe, kojoj je sakramentalna pričest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predokus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00808"/>
            <a:ext cx="8856984" cy="5040560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2384093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116632"/>
            <a:ext cx="8928992" cy="20313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euharistiji, Gospodnja molitva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pokazuje također eshatološko obilježje svojih prošnji. Ona je izrazita molitva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„posljednjih vremena“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vremena spasenja koja su počela izlijevanjem Duha Svetoga, a koja će biti dovršena ponovnim dolaskom Gospodnjim. Za razliku od molitava Staroga saveza 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prošnje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Očenaša zasnivaju se na </a:t>
            </a: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otajstvu spasenja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koje je, jednom zauvijek, već ostvareno u raspetom i uskrslom Kristu.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Euharistija i Očenaš smjeraju Gospodnjem dolasku „dok ne dođe“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 Kor 11,26).</a:t>
            </a:r>
            <a:b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hr-HR" b="1" dirty="0">
              <a:solidFill>
                <a:srgbClr val="FF0000"/>
              </a:solidFill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61" y="1916832"/>
            <a:ext cx="8928992" cy="4824536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7950447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116632"/>
            <a:ext cx="8856984" cy="2463238"/>
          </a:xfrm>
          <a:prstGeom prst="rect">
            <a:avLst/>
          </a:prstGeom>
          <a:solidFill>
            <a:srgbClr val="FFFF99"/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OČE NAŠ KOJI JESI  NA NEBESIMA</a:t>
            </a:r>
            <a:b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„Smjeti pristupiti s punim pouzdanjem“</a:t>
            </a:r>
            <a:b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rimskoj liturgiji euharistijska je zajednica pozvana da moli Očenaš </a:t>
            </a: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sinovskom smjelošću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Istočne liturgiji upotrebljavaju i razvijaju slične izraze: „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Usuditi se u punoj sigurnosti“,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Učini nas dostojnima da“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Pred gorućim grmom Mojsiju je rečeno: „Ne prilazi  ovamo. Izuj obuću s nogu (muslimani)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Izl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3,5).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Ovaj prag Božje svetosti mogao je prijeći samo Isus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On koji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„pošto je očistio grijehe“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Heb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1,3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), vodi nas pred lice Očevo: „Evo, ja i djeca koju mi Bog dade“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Heb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2,13).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514600"/>
            <a:ext cx="8856984" cy="4226768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771720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79512" y="116632"/>
            <a:ext cx="8856984" cy="21668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Svijest koju mi imamo o svom stanju robova-grešnika vratila bi nas pod zemlju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naše zemaljsko biće raspalo bi se u prašinu, da nas autoritet samoga našega Boga i Duh njegova Sina ne potiču da izustimo ovaj poklik: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Abba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 Oče! (Rim 8,15).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 snaga Duha koja nas uvodi u Molitvu Gospodnju izražena je u bogoslužju Istoka i Zapada lijepim, tipično kršćanskim izrazom: </a:t>
            </a:r>
            <a:r>
              <a:rPr lang="hr-HR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parrhezia</a:t>
            </a: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iskrena jednostavnost, sinovsko pouzdanje, radosna sigurnost, smjerna odvažnost, izvjesnost da smo ljubljeni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 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3,12; 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Heb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3,6; 4,16; 10,19;  1 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Iv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2,28; 3,21; 5,14).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516" y="2283507"/>
            <a:ext cx="8784976" cy="4385853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41790446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79512" y="116632"/>
            <a:ext cx="8856984" cy="30559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Oče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Prije nego učinimo svojim ovaj početni zanos Gospodnje molitve,  nije suvišno ponizno očistiti srce od nekih krivih predodžbi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„ovoga svijeta“.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Poniznost čini da uvidimo da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„nitko ne pozna Oca doli Sin, i onaj kome Sin hoće objaviti“,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tj. „maleni“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(Mt 11, 25-27).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Pročišćavanje srca  odnosi se na očinske i majčinske slike proizašle iz naše osobne i kulturne povijesti, koje utječu na naš odnos prema Bogu.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Bog, naš Otac, nadilazi kategorije stvorenoga svijeta.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 tom području primjenjivati na njega, ili protiv njega, naše predodžbe značilo bi stvaranje idola za klanjanje ili rušenje.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Moliti Oca znači ući u njegovo otajstvo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onakvo kakvo jest i kakvo nam je Sin Objavio.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hr-H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852936"/>
            <a:ext cx="8784976" cy="3816424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41945196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116632"/>
            <a:ext cx="8928992" cy="216687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Izraz Bog-Otac nije nikada nikome bio objavljen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Kad je sam Mojsije pitao Boga tko je on, čuo je drugo ime.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Nama je ovo ime objavljeno u Sinu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jer ovo ime uključuje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novo ime Oca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Tertulijan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r. 160 u Kartagi i najplodonosniji je  ranokršćanski pisac). </a:t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 možemo zazivati Boga kao „Oca“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jer nam je to On po svome Sinu, koji je postao čovjek, objavio i jer nam to objavljuje njegov Duh. Ono što čovjek ne može pojmiti, a niti anđeoske  sile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prozrijeti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jest osobni odnos Sina prema Ocu,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 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Iv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1,1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Duh Sina objavljuje nama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nama koji vjerujemo da Isus jest Krist , i da smo rođeni od Boga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( 1. 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Iv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5,1).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283507"/>
            <a:ext cx="8928992" cy="4457861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677836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79512" y="116632"/>
            <a:ext cx="8856984" cy="216687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Kada molimo Oca, u zajedništvu smo s njim i njegovim Sinom Isusom Kristom (1 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Iv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1,3).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Prva riječ  Gospodnje molitve, prije nego zamolba ,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jest blagoslov klanjanja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Slava je Božja da ga priznajemo „Ocem“, pravim Bogom. Zahvaljujemo mu što nam je objavio svoje ime, dao da to vjerujemo i što se nastanio u nama svojom Prisutnošću.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Možemo se Ocu klanjati jer nas je nanovo rodio za svoj život </a:t>
            </a:r>
            <a:r>
              <a:rPr lang="hr-HR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posinjući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nas u jedinorođenom Sinu kao svoju djecu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Krštenjem nas pridružuje Tijelu svoga Krista, a pomazanjem svoga Duha, koji se od Glave (Krista) izlijeva  na udove, čini nas „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kristima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(pomazanicima).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318327"/>
            <a:ext cx="8856983" cy="4423041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7644519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79512" y="188641"/>
            <a:ext cx="8784976" cy="234147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tako, objavljujući nam Oca, Molitva Gospodnja objavljuje nas nama samima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 II vat. sabor. 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Gaudium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spes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22).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Taj čisti dar posinjenja zahtijeva s naše strane trajno obraćenje i nov život. Molitva našem Ocu mora u nama stvarati dva temeljna raspoloženja: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želju i volju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 mu sličimo.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Stvoreni smo na njegovu sliku, milošću nam je vraćena sličnost i mi joj moramo odgovarati.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Dakle, moramo znati: kad Boga zovemo „Oče naš“,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moramo i živjeti kao sinovi Božji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(sv.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Ciprijan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Kartaški).</a:t>
            </a:r>
            <a:endParaRPr lang="hr-H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132856"/>
            <a:ext cx="8784976" cy="4608512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955400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251520" y="116632"/>
            <a:ext cx="80648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8000" dirty="0" smtClean="0"/>
              <a:t>Sljedeće </a:t>
            </a:r>
            <a:r>
              <a:rPr lang="hr-HR" sz="2800" dirty="0" smtClean="0"/>
              <a:t>kateheze</a:t>
            </a:r>
            <a:r>
              <a:rPr lang="hr-HR" sz="8000" dirty="0" smtClean="0"/>
              <a:t/>
            </a:r>
            <a:br>
              <a:rPr lang="hr-HR" sz="8000" dirty="0" smtClean="0"/>
            </a:br>
            <a:r>
              <a:rPr lang="hr-HR" sz="8000" dirty="0" smtClean="0"/>
              <a:t>OBRAĐIVAT ĆE  </a:t>
            </a:r>
          </a:p>
          <a:p>
            <a:r>
              <a:rPr lang="hr-HR" sz="8000" dirty="0" smtClean="0">
                <a:solidFill>
                  <a:srgbClr val="FF0000"/>
                </a:solidFill>
              </a:rPr>
              <a:t>ČOVJEKA</a:t>
            </a:r>
            <a:endParaRPr lang="hr-HR" sz="8000" dirty="0">
              <a:solidFill>
                <a:srgbClr val="FF0000"/>
              </a:solidFill>
            </a:endParaRPr>
          </a:p>
        </p:txBody>
      </p:sp>
      <p:sp>
        <p:nvSpPr>
          <p:cNvPr id="3" name="Pravokutnik 2"/>
          <p:cNvSpPr/>
          <p:nvPr/>
        </p:nvSpPr>
        <p:spPr>
          <a:xfrm>
            <a:off x="364690" y="3707936"/>
            <a:ext cx="3481018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ČOVJEK U SUVREMENOM SVIJETU </a:t>
            </a:r>
          </a:p>
        </p:txBody>
      </p:sp>
      <p:sp>
        <p:nvSpPr>
          <p:cNvPr id="4" name="Pravokutnik 3"/>
          <p:cNvSpPr/>
          <p:nvPr/>
        </p:nvSpPr>
        <p:spPr>
          <a:xfrm>
            <a:off x="425328" y="4096632"/>
            <a:ext cx="6840760" cy="22694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NEKA PITANJA, </a:t>
            </a: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TEŽNJE I </a:t>
            </a:r>
            <a:r>
              <a:rPr lang="hr-HR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NESKLADA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DANAŠNJEGA 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ČOVJEKA</a:t>
            </a:r>
            <a:b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Čovjek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ORIGINAL ILI KOPIJA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Čovjek i grijeh: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DOBAR DAN TUGO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 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Sloboda i savjest određuju čovjeka</a:t>
            </a:r>
            <a:b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Čovjek duhovno i tjelesno biće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Čovjek je religiozno biće, biće molitve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hr-H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2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79512" y="116632"/>
            <a:ext cx="8856984" cy="197310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ČOVJEK JE I RELIGIOZNO BIĆE, BIĆE MOLITVE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Jednom je Isus na nekom mjestu molio. Čim presta, reče mu jedan od učenika: „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Gospodine, nauči nas moliti, kao što je i Ivan naučio svoje učenike“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Lk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11,1).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Kao odgovor na tu molbu, Gospodin povjerova učenicima i svojoj Crkvi temeljnu kršćansku molitvu.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Sveti Luka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donosi kraći tekst s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pet prošnji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koji je kod svetog Mateja nešto duži sa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sedam prošnji.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Liturgijska tradicija Crkve uvijek se služila tekstom sv. Mateja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(Mt 6,9-13).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Molitva: 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Oče naš….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089736"/>
            <a:ext cx="8856983" cy="4651632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903993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0405" y="37990"/>
            <a:ext cx="8936089" cy="21668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„Gospodnja je molitva doista sažetak svega Evanđelja“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Tertulijan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„De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oratione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“). </a:t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Kad nam je Gospodin predao ovaj oblik molitve, dodao je: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„Ištite i dat će vam </a:t>
            </a:r>
            <a:r>
              <a:rPr lang="hr-HR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se”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Lk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11,9).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„Svatko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dakle, može nebu upraviti različite molitve, ali uvijek započinjući s Gospodnjom molitvom, koja ostaje temeljna molitva“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Tertulijan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Nakon što je pokazao kako su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Psalmi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glavna hrana kršćanske molitve i kako se slijevaju u prošnje Očenaša, sveti Augustin zaključuje: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„Pretražite sve </a:t>
            </a:r>
            <a:r>
              <a:rPr lang="hr-HR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molitve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koje su u Pismima i vjerujem da nećete naći što ne bi bilo sadržano u  Gospodnjoj </a:t>
            </a:r>
            <a:r>
              <a:rPr lang="hr-HR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molitvi”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hr-H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204865"/>
            <a:ext cx="8928991" cy="4536504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7028851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07504" y="116632"/>
            <a:ext cx="8928992" cy="2153731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Sva </a:t>
            </a:r>
            <a:r>
              <a:rPr lang="hr-H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Pisma,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Zakon, Proroci i Psalmi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ispunjena su u Kristu.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Lk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24,44).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Evanđelje je ta „Radosna vijest“. Njen prvi navještaj sažeo je sv. Matej u Govoru na Gori.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Molitva Očenaša pak u središtu je tog navještaja.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 tom okviru nalazi objašnjenje svaka prošnja molitve koju nam je Gospodin predao.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Sveti Toma Akvinski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Summa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Thelogijiae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kaže: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„Očenaš je najsavršenija molitva. U njoj ne samo da molimo sve ono što s pravom možemo željeti, nego i redoslijed po kojem treba željeti, tako nas ova molitva ne uči samo tražiti, nego i oblikuje sve naše osjećaje“.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204864"/>
            <a:ext cx="8928992" cy="4536504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579914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79512" y="116632"/>
            <a:ext cx="8856984" cy="305596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Govor na gori je nauk života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Očenaš je molitva, ali u jednom i u drugom Duh Gospodnji daje nov oblik našim željama, tim nutarnjim snagama koje nam pokreću život. Tom novom životu Isus nas uči svojim riječima i poučava nas da ga ištemo molitvom.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 ispravnosti našeg </a:t>
            </a:r>
            <a:r>
              <a:rPr lang="hr-HR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moljenja ovisit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će ispravnost našeg življenja u njemu.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Tradicionalni izraz Gospodnja molitva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znači da smo ovu molitvu  našem Ocu primili od Gospodina Isusa. Ta molitva koja nam dolazi od Isusa je jedinstvena: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Gospodnja je.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jedne strane, riječima ove molitve jedinorođeni sin predaje nam riječi koje je njemu dao Otac.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Iv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17,7)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je učitelj naše molitve. S druge strane, kao Utjelovljena Riječ, on u svom 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čovječjem 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srcu poznaje potrebe svoje braće i sestara ljudi, i objavljuje nam ih,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tako je On i uzor naše molitve. </a:t>
            </a:r>
          </a:p>
        </p:txBody>
      </p:sp>
      <p:pic>
        <p:nvPicPr>
          <p:cNvPr id="14" name="Slika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172598"/>
            <a:ext cx="8856984" cy="3568770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22587968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204864"/>
            <a:ext cx="8712968" cy="5040560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</p:pic>
      <p:sp>
        <p:nvSpPr>
          <p:cNvPr id="2" name="Pravokutnik 1"/>
          <p:cNvSpPr/>
          <p:nvPr/>
        </p:nvSpPr>
        <p:spPr>
          <a:xfrm>
            <a:off x="251520" y="188641"/>
            <a:ext cx="8712968" cy="2463238"/>
          </a:xfrm>
          <a:prstGeom prst="rect">
            <a:avLst/>
          </a:prstGeom>
          <a:solidFill>
            <a:srgbClr val="FFFFCC"/>
          </a:solidFill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Međutim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Isus nam ne ostavlja tek obrazac da ga mehanički ponavljamo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(Mt </a:t>
            </a:r>
            <a:r>
              <a:rPr lang="hr-HR" b="1" dirty="0" smtClean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6,7)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Kao i za svaku drugu glasnu molitvu, vrijedi i za ovu: </a:t>
            </a: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 riječi Božjoj, Duh Sveti je onaj koji uči djecu Božju da mole svoga Oca.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Isus nam ne daje samo riječi naše sinovske 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molitve,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nego nam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istodobno daje i Duha po kojem ove riječi postaju u nama „duh i život“.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r-HR" b="1" dirty="0" err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Iv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6,63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Štoviše, dokaz i mogućnost naše sinovske molitve jet to što je Otac „odaslao u srca naša Duha Sina svoga koji kliče: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hr-HR" b="1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Abba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“! Oče!“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(Gal 4,6).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Budući da molitva 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izlaže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naše želje pred Bogom, to je isti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„Onaj koji proniče srca“,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Otac, koji 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hr-HR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zna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koja je želja Duha, - da se on po Božju zauzima za svete“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(Rim 8,27).</a:t>
            </a:r>
          </a:p>
        </p:txBody>
      </p:sp>
      <p:sp>
        <p:nvSpPr>
          <p:cNvPr id="3" name="AutoShape 2" descr="C:\Users\Korisnik\Desktop\%C4%8Db.webp"/>
          <p:cNvSpPr>
            <a:spLocks noChangeAspect="1" noChangeArrowheads="1"/>
          </p:cNvSpPr>
          <p:nvPr/>
        </p:nvSpPr>
        <p:spPr bwMode="auto">
          <a:xfrm>
            <a:off x="251520" y="2651879"/>
            <a:ext cx="8568952" cy="3945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  <p:sp>
        <p:nvSpPr>
          <p:cNvPr id="5" name="AutoShape 4" descr="C:\Users\Korisnik\Desktop\%C4%8Db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84932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79512" y="116632"/>
            <a:ext cx="8784976" cy="30559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Očenaš je molitva Crkve</a:t>
            </a:r>
            <a:b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Taj nerazdvojivi dar riječi 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Gospodnjih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Duha Svetoga koji ih u srcu vjernika oživljuje,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Crkva je primila i živjela od svojih početaka.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Prve zajednice, umjesto „Osamnaest blagoslova“ uobičajenih u židovskoj pobožnosti, „tri puta na dan“ mole Molitvu Gospodnju (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Didache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Prema Apostolskoj predaji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Molitva Gospodnja je čvrsto ukorijenjena u liturgijskoj molitvi: Gospodin nas uči da molimo za svu našu braću. On ne kaže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'Oče moj'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koji jesi na nebesima, nego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'Oče naš'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tako da naša molitva bude jednodušna za cijelo Tijelo Crkve (Sv. Ivan Zlatousti).</a:t>
            </a:r>
            <a:b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svim liturgijskim tradicijama Molitva Gospodnja sastavni je dio glavnih časova </a:t>
            </a:r>
            <a:r>
              <a:rPr lang="hr-HR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Božanskog časoslova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Njeno crkveno obilježje dolazi do punog izražaja u trima sakramentima inicijacije.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172597"/>
            <a:ext cx="8784976" cy="3568771"/>
          </a:xfrm>
          <a:prstGeom prst="rect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1652187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1"/>
          <p:cNvSpPr/>
          <p:nvPr/>
        </p:nvSpPr>
        <p:spPr>
          <a:xfrm>
            <a:off x="179512" y="116632"/>
            <a:ext cx="8784976" cy="2166875"/>
          </a:xfrm>
          <a:prstGeom prst="rect">
            <a:avLst/>
          </a:prstGeom>
          <a:solidFill>
            <a:srgbClr val="FFFFCC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 Krstu i Potvrdi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predaja Molitve Gospodnje znači novo rađanje za božanski život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Budući da je kršćanska molitva govor Božjom riječju, oni koji su „nanovo….rođeni……riječju Boga koji živi i ostaje „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(1 Pt 1,23) </a:t>
            </a:r>
            <a:r>
              <a:rPr lang="hr-HR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uče se svog Oca zazivati riječju koju on uvijek uslišava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I oni to odsada mogu, jer im je pečat pomazanja Duha Svetoga neizbrisivo utisnut u srce, </a:t>
            </a:r>
            <a:r>
              <a:rPr lang="hr-HR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uši,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usne, u cijelo njihovo sinovsko biće. Zato je većina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otačkih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tumačenja Očenaša upućena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katekumenima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 </a:t>
            </a:r>
            <a:r>
              <a:rPr lang="hr-HR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novokrštenicima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Kad Crkva moli Gospodnju molitvu, to je uvijek narod 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„nanovo rođenih“ </a:t>
            </a:r>
            <a:r>
              <a:rPr lang="hr-HR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koji moli i stječe milosrđe. </a:t>
            </a:r>
            <a:r>
              <a:rPr lang="hr-HR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(1 Pt 2,1-10). </a:t>
            </a: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283507"/>
            <a:ext cx="8784976" cy="4457861"/>
          </a:xfrm>
          <a:prstGeom prst="rec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</p:spTree>
    <p:extLst>
      <p:ext uri="{BB962C8B-B14F-4D97-AF65-F5344CB8AC3E}">
        <p14:creationId xmlns:p14="http://schemas.microsoft.com/office/powerpoint/2010/main" val="3997276131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9017</TotalTime>
  <Words>1056</Words>
  <Application>Microsoft Office PowerPoint</Application>
  <PresentationFormat>Prikaz na zaslonu (4:3)</PresentationFormat>
  <Paragraphs>24</Paragraphs>
  <Slides>17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17</vt:i4>
      </vt:variant>
    </vt:vector>
  </HeadingPairs>
  <TitlesOfParts>
    <vt:vector size="23" baseType="lpstr">
      <vt:lpstr>Arial</vt:lpstr>
      <vt:lpstr>Calibri</vt:lpstr>
      <vt:lpstr>Times New Roman</vt:lpstr>
      <vt:lpstr>Trebuchet MS</vt:lpstr>
      <vt:lpstr>Wingdings 3</vt:lpstr>
      <vt:lpstr>Faseta</vt:lpstr>
      <vt:lpstr>BIBLIJSKO - MOLITVENE ZAJEDNICE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BIBLIJSKO - MOLITVENA ZAJEDNICA</dc:title>
  <dc:creator>Dell</dc:creator>
  <cp:lastModifiedBy>Matija Simić</cp:lastModifiedBy>
  <cp:revision>936</cp:revision>
  <dcterms:created xsi:type="dcterms:W3CDTF">2016-08-19T07:36:26Z</dcterms:created>
  <dcterms:modified xsi:type="dcterms:W3CDTF">2025-02-25T15:29:46Z</dcterms:modified>
</cp:coreProperties>
</file>